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1" r:id="rId3"/>
    <p:sldId id="312" r:id="rId4"/>
    <p:sldId id="336" r:id="rId5"/>
    <p:sldId id="337" r:id="rId6"/>
    <p:sldId id="338" r:id="rId7"/>
    <p:sldId id="339" r:id="rId8"/>
    <p:sldId id="340" r:id="rId9"/>
    <p:sldId id="313" r:id="rId10"/>
    <p:sldId id="341" r:id="rId11"/>
    <p:sldId id="342" r:id="rId12"/>
    <p:sldId id="343" r:id="rId13"/>
    <p:sldId id="345" r:id="rId14"/>
    <p:sldId id="344" r:id="rId15"/>
    <p:sldId id="346" r:id="rId16"/>
    <p:sldId id="347" r:id="rId17"/>
    <p:sldId id="348" r:id="rId18"/>
    <p:sldId id="349" r:id="rId19"/>
    <p:sldId id="350" r:id="rId20"/>
    <p:sldId id="351" r:id="rId21"/>
    <p:sldId id="352" r:id="rId22"/>
    <p:sldId id="314" r:id="rId23"/>
    <p:sldId id="318" r:id="rId24"/>
    <p:sldId id="319" r:id="rId25"/>
    <p:sldId id="321" r:id="rId26"/>
    <p:sldId id="322" r:id="rId27"/>
    <p:sldId id="323" r:id="rId28"/>
    <p:sldId id="324" r:id="rId29"/>
    <p:sldId id="325" r:id="rId30"/>
    <p:sldId id="326" r:id="rId31"/>
    <p:sldId id="315" r:id="rId32"/>
    <p:sldId id="353" r:id="rId33"/>
    <p:sldId id="354" r:id="rId34"/>
    <p:sldId id="355" r:id="rId35"/>
    <p:sldId id="356" r:id="rId36"/>
    <p:sldId id="357" r:id="rId37"/>
    <p:sldId id="358" r:id="rId38"/>
    <p:sldId id="359" r:id="rId39"/>
    <p:sldId id="360" r:id="rId40"/>
    <p:sldId id="361" r:id="rId41"/>
    <p:sldId id="317" r:id="rId42"/>
    <p:sldId id="327" r:id="rId43"/>
    <p:sldId id="328" r:id="rId44"/>
    <p:sldId id="329" r:id="rId45"/>
    <p:sldId id="330" r:id="rId46"/>
    <p:sldId id="331" r:id="rId47"/>
    <p:sldId id="332" r:id="rId48"/>
    <p:sldId id="333" r:id="rId49"/>
    <p:sldId id="334" r:id="rId50"/>
    <p:sldId id="33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C1B"/>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38" autoAdjust="0"/>
  </p:normalViewPr>
  <p:slideViewPr>
    <p:cSldViewPr snapToGrid="0">
      <p:cViewPr varScale="1">
        <p:scale>
          <a:sx n="150" d="100"/>
          <a:sy n="150" d="100"/>
        </p:scale>
        <p:origin x="468" y="1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a:latin typeface="Times New Roman" panose="02020603050405020304" pitchFamily="18" charset="0"/>
                <a:cs typeface="Times New Roman" panose="02020603050405020304" pitchFamily="18" charset="0"/>
              </a:defRPr>
            </a:lvl1pPr>
            <a:lvl2pPr>
              <a:buClr>
                <a:srgbClr val="287887"/>
              </a:buClr>
              <a:defRPr sz="2400">
                <a:latin typeface="Times New Roman" panose="02020603050405020304" pitchFamily="18" charset="0"/>
                <a:cs typeface="Times New Roman" panose="02020603050405020304" pitchFamily="18" charset="0"/>
              </a:defRPr>
            </a:lvl2pPr>
            <a:lvl3pPr>
              <a:buClr>
                <a:srgbClr val="287887"/>
              </a:buClr>
              <a:defRPr sz="2000">
                <a:latin typeface="Times New Roman" panose="02020603050405020304" pitchFamily="18" charset="0"/>
                <a:cs typeface="Times New Roman" panose="02020603050405020304" pitchFamily="18" charset="0"/>
              </a:defRPr>
            </a:lvl3pPr>
            <a:lvl4pPr>
              <a:buClr>
                <a:srgbClr val="287887"/>
              </a:buClr>
              <a:defRPr sz="2000">
                <a:latin typeface="Times New Roman" panose="02020603050405020304" pitchFamily="18" charset="0"/>
                <a:cs typeface="Times New Roman" panose="02020603050405020304" pitchFamily="18" charset="0"/>
              </a:defRPr>
            </a:lvl4pPr>
            <a:lvl5pPr>
              <a:buClr>
                <a:srgbClr val="287887"/>
              </a:buClr>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4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4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5.jpg"/><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446" y="393793"/>
            <a:ext cx="6922546" cy="1581845"/>
          </a:xfrm>
          <a:noFill/>
        </p:spPr>
        <p:txBody>
          <a:bodyPr>
            <a:normAutofit/>
          </a:bodyPr>
          <a:lstStyle/>
          <a:p>
            <a:pPr algn="l"/>
            <a:r>
              <a:rPr lang="en-US" sz="4000" dirty="0"/>
              <a:t>CHAPTER 7</a:t>
            </a:r>
            <a:br>
              <a:rPr lang="en-US" sz="4000" dirty="0"/>
            </a:br>
            <a:r>
              <a:rPr lang="en-US" sz="4000" dirty="0"/>
              <a:t>VIRTUAL WORK </a:t>
            </a:r>
          </a:p>
        </p:txBody>
      </p:sp>
      <p:sp>
        <p:nvSpPr>
          <p:cNvPr id="3" name="Subtitle 2"/>
          <p:cNvSpPr>
            <a:spLocks noGrp="1"/>
          </p:cNvSpPr>
          <p:nvPr>
            <p:ph type="subTitle" idx="1"/>
          </p:nvPr>
        </p:nvSpPr>
        <p:spPr>
          <a:xfrm>
            <a:off x="633446" y="4638174"/>
            <a:ext cx="6735150" cy="1999631"/>
          </a:xfrm>
          <a:noFill/>
        </p:spPr>
        <p:txBody>
          <a:bodyPr>
            <a:noAutofit/>
          </a:bodyPr>
          <a:lstStyle/>
          <a:p>
            <a:r>
              <a:rPr lang="en-US" sz="2000" dirty="0">
                <a:latin typeface="Times New Roman" panose="02020603050405020304" pitchFamily="18" charset="0"/>
                <a:cs typeface="Times New Roman" panose="02020603050405020304" pitchFamily="18" charset="0"/>
              </a:rPr>
              <a:t>CHAPTER OUTLINE</a:t>
            </a:r>
          </a:p>
          <a:p>
            <a:r>
              <a:rPr lang="en-US" sz="2000" b="0" dirty="0">
                <a:solidFill>
                  <a:schemeClr val="tx1"/>
                </a:solidFill>
                <a:latin typeface="Times New Roman" panose="02020603050405020304" pitchFamily="18" charset="0"/>
                <a:cs typeface="Times New Roman" panose="02020603050405020304" pitchFamily="18" charset="0"/>
              </a:rPr>
              <a:t>7/1  Introduction</a:t>
            </a:r>
          </a:p>
          <a:p>
            <a:r>
              <a:rPr lang="en-US" sz="2000" b="0" dirty="0">
                <a:solidFill>
                  <a:schemeClr val="tx1"/>
                </a:solidFill>
                <a:latin typeface="Times New Roman" panose="02020603050405020304" pitchFamily="18" charset="0"/>
                <a:cs typeface="Times New Roman" panose="02020603050405020304" pitchFamily="18" charset="0"/>
              </a:rPr>
              <a:t>7/2  Work</a:t>
            </a:r>
          </a:p>
          <a:p>
            <a:r>
              <a:rPr lang="en-US" sz="2000" b="0" dirty="0">
                <a:solidFill>
                  <a:schemeClr val="tx1"/>
                </a:solidFill>
                <a:latin typeface="Times New Roman" panose="02020603050405020304" pitchFamily="18" charset="0"/>
                <a:cs typeface="Times New Roman" panose="02020603050405020304" pitchFamily="18" charset="0"/>
              </a:rPr>
              <a:t>7/3  Equilibrium</a:t>
            </a:r>
          </a:p>
          <a:p>
            <a:r>
              <a:rPr lang="en-US" sz="2000" b="0" dirty="0">
                <a:solidFill>
                  <a:schemeClr val="tx1"/>
                </a:solidFill>
                <a:latin typeface="Times New Roman" panose="02020603050405020304" pitchFamily="18" charset="0"/>
                <a:cs typeface="Times New Roman" panose="02020603050405020304" pitchFamily="18" charset="0"/>
              </a:rPr>
              <a:t>7/4  Potential Energy and Stability</a:t>
            </a:r>
          </a:p>
        </p:txBody>
      </p:sp>
      <p:sp>
        <p:nvSpPr>
          <p:cNvPr id="7" name="TextBox 6"/>
          <p:cNvSpPr txBox="1"/>
          <p:nvPr/>
        </p:nvSpPr>
        <p:spPr>
          <a:xfrm>
            <a:off x="7726785" y="6637806"/>
            <a:ext cx="4141398" cy="215444"/>
          </a:xfrm>
          <a:prstGeom prst="rect">
            <a:avLst/>
          </a:prstGeom>
          <a:noFill/>
        </p:spPr>
        <p:txBody>
          <a:bodyPr wrap="square" rtlCol="0">
            <a:spAutoFit/>
          </a:bodyPr>
          <a:lstStyle/>
          <a:p>
            <a:r>
              <a:rPr lang="en-US" sz="800" dirty="0" err="1">
                <a:latin typeface="Times New Roman" panose="02020603050405020304" pitchFamily="18" charset="0"/>
                <a:cs typeface="Times New Roman" panose="02020603050405020304" pitchFamily="18" charset="0"/>
              </a:rPr>
              <a:t>BuildPix</a:t>
            </a:r>
            <a:r>
              <a:rPr lang="en-US" sz="800" dirty="0">
                <a:latin typeface="Times New Roman" panose="02020603050405020304" pitchFamily="18" charset="0"/>
                <a:cs typeface="Times New Roman" panose="02020603050405020304" pitchFamily="18" charset="0"/>
              </a:rPr>
              <a:t>/(c)Construction Photography/Photoshoot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785" y="0"/>
            <a:ext cx="4465215" cy="6629400"/>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Equilibrium of a Rigid Body</a:t>
            </a:r>
          </a:p>
        </p:txBody>
      </p:sp>
      <p:sp>
        <p:nvSpPr>
          <p:cNvPr id="3" name="Content Placeholder 2"/>
          <p:cNvSpPr>
            <a:spLocks noGrp="1"/>
          </p:cNvSpPr>
          <p:nvPr>
            <p:ph idx="1"/>
          </p:nvPr>
        </p:nvSpPr>
        <p:spPr/>
        <p:txBody>
          <a:bodyPr/>
          <a:lstStyle/>
          <a:p>
            <a:r>
              <a:rPr lang="en-US" dirty="0"/>
              <a:t>Equilibrium of a Rigid Body</a:t>
            </a:r>
          </a:p>
          <a:p>
            <a:endParaRPr lang="en-US" dirty="0"/>
          </a:p>
          <a:p>
            <a:r>
              <a:rPr lang="en-US" dirty="0"/>
              <a:t>Determine the Roller Force, </a:t>
            </a:r>
            <a:r>
              <a:rPr lang="en-US" i="1" dirty="0"/>
              <a:t>R</a:t>
            </a:r>
            <a:endParaRPr lang="en-US" dirty="0"/>
          </a:p>
          <a:p>
            <a:endParaRPr lang="en-US" dirty="0"/>
          </a:p>
          <a:p>
            <a:r>
              <a:rPr lang="en-US" dirty="0"/>
              <a:t>Virtual Work Calculation</a:t>
            </a:r>
          </a:p>
          <a:p>
            <a:pPr lvl="1"/>
            <a:r>
              <a:rPr lang="en-US" i="1" dirty="0" err="1"/>
              <a:t>δU</a:t>
            </a:r>
            <a:r>
              <a:rPr lang="en-US" dirty="0"/>
              <a:t> = 0 = </a:t>
            </a:r>
            <a:r>
              <a:rPr lang="en-US" i="1" dirty="0" err="1"/>
              <a:t>Rb</a:t>
            </a:r>
            <a:r>
              <a:rPr lang="en-US" dirty="0"/>
              <a:t> </a:t>
            </a:r>
            <a:r>
              <a:rPr lang="el-GR" i="1" dirty="0"/>
              <a:t>δθ</a:t>
            </a:r>
            <a:r>
              <a:rPr lang="en-US" dirty="0"/>
              <a:t> - </a:t>
            </a:r>
            <a:r>
              <a:rPr lang="en-US" i="1" dirty="0"/>
              <a:t>Pa</a:t>
            </a:r>
            <a:r>
              <a:rPr lang="en-US" dirty="0"/>
              <a:t> </a:t>
            </a:r>
            <a:r>
              <a:rPr lang="el-GR" i="1" dirty="0"/>
              <a:t>δθ</a:t>
            </a:r>
            <a:endParaRPr lang="en-US" i="1" dirty="0"/>
          </a:p>
          <a:p>
            <a:endParaRPr lang="en-US" i="1" dirty="0"/>
          </a:p>
          <a:p>
            <a:r>
              <a:rPr lang="en-US" dirty="0"/>
              <a:t>Result</a:t>
            </a:r>
          </a:p>
          <a:p>
            <a:pPr lvl="1"/>
            <a:r>
              <a:rPr lang="en-US" i="1" dirty="0"/>
              <a:t>Pa</a:t>
            </a:r>
            <a:r>
              <a:rPr lang="en-US" dirty="0"/>
              <a:t> - </a:t>
            </a:r>
            <a:r>
              <a:rPr lang="en-US" i="1" dirty="0" err="1"/>
              <a:t>Rb</a:t>
            </a:r>
            <a:r>
              <a:rPr lang="en-US" dirty="0"/>
              <a:t> = 0</a:t>
            </a:r>
          </a:p>
          <a:p>
            <a:pPr lvl="1"/>
            <a:r>
              <a:rPr lang="en-US" dirty="0"/>
              <a:t>Equivalent to Moment Summation about Hinge </a:t>
            </a:r>
            <a:r>
              <a:rPr lang="en-US" i="1" dirty="0"/>
              <a:t>O</a:t>
            </a:r>
            <a:endParaRPr lang="en-US" dirty="0"/>
          </a:p>
          <a:p>
            <a:endParaRPr lang="en-US" dirty="0"/>
          </a:p>
          <a:p>
            <a:endParaRPr lang="en-US" dirty="0"/>
          </a:p>
          <a:p>
            <a:pPr lvl="1"/>
            <a:endParaRPr lang="en-US"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550654"/>
          </a:xfrm>
          <a:prstGeom prst="rect">
            <a:avLst/>
          </a:prstGeom>
        </p:spPr>
      </p:pic>
    </p:spTree>
    <p:extLst>
      <p:ext uri="{BB962C8B-B14F-4D97-AF65-F5344CB8AC3E}">
        <p14:creationId xmlns:p14="http://schemas.microsoft.com/office/powerpoint/2010/main" val="3904832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sz="3400" dirty="0"/>
              <a:t>Article 7/3 – Equilibrium of Ideal Systems of Rigid Bodies</a:t>
            </a:r>
          </a:p>
        </p:txBody>
      </p:sp>
      <p:sp>
        <p:nvSpPr>
          <p:cNvPr id="3" name="Content Placeholder 2"/>
          <p:cNvSpPr>
            <a:spLocks noGrp="1"/>
          </p:cNvSpPr>
          <p:nvPr>
            <p:ph idx="1"/>
          </p:nvPr>
        </p:nvSpPr>
        <p:spPr/>
        <p:txBody>
          <a:bodyPr/>
          <a:lstStyle/>
          <a:p>
            <a:r>
              <a:rPr lang="en-US" dirty="0"/>
              <a:t>Ideal System</a:t>
            </a:r>
          </a:p>
          <a:p>
            <a:pPr lvl="1"/>
            <a:r>
              <a:rPr lang="en-US" dirty="0"/>
              <a:t>Friction is Neglected</a:t>
            </a:r>
          </a:p>
          <a:p>
            <a:pPr lvl="1"/>
            <a:r>
              <a:rPr lang="en-US" dirty="0"/>
              <a:t>Connections do not Absorb Energy</a:t>
            </a:r>
          </a:p>
          <a:p>
            <a:endParaRPr lang="en-US" dirty="0"/>
          </a:p>
          <a:p>
            <a:endParaRPr lang="en-US" dirty="0"/>
          </a:p>
          <a:p>
            <a:r>
              <a:rPr lang="en-US" dirty="0"/>
              <a:t>Example</a:t>
            </a:r>
          </a:p>
          <a:p>
            <a:endParaRPr lang="en-US" dirty="0"/>
          </a:p>
          <a:p>
            <a:endParaRPr lang="en-US" dirty="0"/>
          </a:p>
          <a:p>
            <a:r>
              <a:rPr lang="en-US" dirty="0"/>
              <a:t>Active Forces</a:t>
            </a:r>
          </a:p>
          <a:p>
            <a:pPr lvl="1"/>
            <a:r>
              <a:rPr lang="en-US" dirty="0"/>
              <a:t>Perform Virtual Work</a:t>
            </a:r>
          </a:p>
          <a:p>
            <a:pPr lvl="1"/>
            <a:endParaRPr lang="en-US" dirty="0"/>
          </a:p>
          <a:p>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1361588"/>
            <a:ext cx="2286000" cy="2976403"/>
          </a:xfrm>
          <a:prstGeom prst="rect">
            <a:avLst/>
          </a:prstGeom>
        </p:spPr>
      </p:pic>
    </p:spTree>
    <p:extLst>
      <p:ext uri="{BB962C8B-B14F-4D97-AF65-F5344CB8AC3E}">
        <p14:creationId xmlns:p14="http://schemas.microsoft.com/office/powerpoint/2010/main" val="2904967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Other Types of Forces to Consider</a:t>
            </a:r>
          </a:p>
        </p:txBody>
      </p:sp>
      <p:sp>
        <p:nvSpPr>
          <p:cNvPr id="3" name="Content Placeholder 2"/>
          <p:cNvSpPr>
            <a:spLocks noGrp="1"/>
          </p:cNvSpPr>
          <p:nvPr>
            <p:ph idx="1"/>
          </p:nvPr>
        </p:nvSpPr>
        <p:spPr/>
        <p:txBody>
          <a:bodyPr/>
          <a:lstStyle/>
          <a:p>
            <a:r>
              <a:rPr lang="en-US" dirty="0"/>
              <a:t>Reactive Forces</a:t>
            </a:r>
          </a:p>
          <a:p>
            <a:pPr lvl="1"/>
            <a:r>
              <a:rPr lang="en-US" dirty="0"/>
              <a:t>Act at Fixed Locations</a:t>
            </a:r>
          </a:p>
          <a:p>
            <a:pPr lvl="1"/>
            <a:r>
              <a:rPr lang="en-US" dirty="0"/>
              <a:t>Do not Perform Virtual Work</a:t>
            </a:r>
          </a:p>
          <a:p>
            <a:pPr lvl="1"/>
            <a:endParaRPr lang="en-US" dirty="0"/>
          </a:p>
          <a:p>
            <a:endParaRPr lang="en-US" dirty="0"/>
          </a:p>
          <a:p>
            <a:endParaRPr lang="en-US" dirty="0"/>
          </a:p>
          <a:p>
            <a:r>
              <a:rPr lang="en-US" dirty="0"/>
              <a:t>Internal Forces</a:t>
            </a:r>
          </a:p>
          <a:p>
            <a:pPr lvl="1"/>
            <a:r>
              <a:rPr lang="en-US" dirty="0"/>
              <a:t>Occur in Equal and Opposite Pairs</a:t>
            </a:r>
          </a:p>
          <a:p>
            <a:pPr lvl="1"/>
            <a:r>
              <a:rPr lang="en-US" dirty="0"/>
              <a:t>Net Virtual Work is Zero</a:t>
            </a:r>
          </a:p>
          <a:p>
            <a:pPr lvl="1"/>
            <a:endParaRPr lang="en-US" dirty="0"/>
          </a:p>
          <a:p>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94011" y="1361588"/>
            <a:ext cx="2559789" cy="2734775"/>
          </a:xfrm>
          <a:prstGeom prst="rect">
            <a:avLst/>
          </a:prstGeom>
        </p:spPr>
      </p:pic>
      <p:pic>
        <p:nvPicPr>
          <p:cNvPr id="6" name="Picture 5"/>
          <p:cNvPicPr>
            <a:picLocks noChangeAspect="1"/>
          </p:cNvPicPr>
          <p:nvPr/>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9530766" y="4410553"/>
            <a:ext cx="1823034" cy="1964884"/>
          </a:xfrm>
          <a:prstGeom prst="rect">
            <a:avLst/>
          </a:prstGeom>
        </p:spPr>
      </p:pic>
    </p:spTree>
    <p:extLst>
      <p:ext uri="{BB962C8B-B14F-4D97-AF65-F5344CB8AC3E}">
        <p14:creationId xmlns:p14="http://schemas.microsoft.com/office/powerpoint/2010/main" val="321243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Principle of Virtual Work (1 of 2)</a:t>
            </a:r>
          </a:p>
        </p:txBody>
      </p:sp>
      <p:sp>
        <p:nvSpPr>
          <p:cNvPr id="3" name="Content Placeholder 2"/>
          <p:cNvSpPr>
            <a:spLocks noGrp="1"/>
          </p:cNvSpPr>
          <p:nvPr>
            <p:ph idx="1"/>
          </p:nvPr>
        </p:nvSpPr>
        <p:spPr>
          <a:xfrm>
            <a:off x="838200" y="1361588"/>
            <a:ext cx="10515600" cy="5496412"/>
          </a:xfrm>
        </p:spPr>
        <p:txBody>
          <a:bodyPr>
            <a:normAutofit/>
          </a:bodyPr>
          <a:lstStyle/>
          <a:p>
            <a:r>
              <a:rPr lang="en-US" dirty="0"/>
              <a:t>The Principle Stated</a:t>
            </a:r>
          </a:p>
          <a:p>
            <a:pPr lvl="1" algn="just"/>
            <a:r>
              <a:rPr lang="en-US" dirty="0"/>
              <a:t>The virtual work done by external active forces on an ideal mechanical system in equilibrium is zero for any and all virtual displacements consistent with the constraints.</a:t>
            </a:r>
          </a:p>
          <a:p>
            <a:pPr lvl="1"/>
            <a:endParaRPr lang="en-US" dirty="0"/>
          </a:p>
          <a:p>
            <a:pPr lvl="1"/>
            <a:endParaRPr lang="en-US" dirty="0"/>
          </a:p>
          <a:p>
            <a:r>
              <a:rPr lang="en-US" dirty="0"/>
              <a:t>Mathematical Expression</a:t>
            </a:r>
          </a:p>
          <a:p>
            <a:pPr lvl="1"/>
            <a:r>
              <a:rPr lang="el-GR" i="1" dirty="0"/>
              <a:t>δ</a:t>
            </a:r>
            <a:r>
              <a:rPr lang="en-US" i="1" dirty="0"/>
              <a:t>U </a:t>
            </a:r>
            <a:r>
              <a:rPr lang="en-US" dirty="0"/>
              <a:t>= 0</a:t>
            </a:r>
          </a:p>
          <a:p>
            <a:pPr lvl="1"/>
            <a:endParaRPr lang="en-US" dirty="0"/>
          </a:p>
          <a:p>
            <a:endParaRPr lang="en-US" dirty="0"/>
          </a:p>
          <a:p>
            <a:pPr lvl="1"/>
            <a:endParaRPr lang="en-US" dirty="0"/>
          </a:p>
        </p:txBody>
      </p:sp>
    </p:spTree>
    <p:extLst>
      <p:ext uri="{BB962C8B-B14F-4D97-AF65-F5344CB8AC3E}">
        <p14:creationId xmlns:p14="http://schemas.microsoft.com/office/powerpoint/2010/main" val="142191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Principle of Virtual Work (2 of 2)</a:t>
            </a:r>
          </a:p>
        </p:txBody>
      </p:sp>
      <p:sp>
        <p:nvSpPr>
          <p:cNvPr id="3" name="Content Placeholder 2"/>
          <p:cNvSpPr>
            <a:spLocks noGrp="1"/>
          </p:cNvSpPr>
          <p:nvPr>
            <p:ph idx="1"/>
          </p:nvPr>
        </p:nvSpPr>
        <p:spPr>
          <a:xfrm>
            <a:off x="838200" y="1361588"/>
            <a:ext cx="10515600" cy="5496412"/>
          </a:xfrm>
        </p:spPr>
        <p:txBody>
          <a:bodyPr>
            <a:normAutofit/>
          </a:bodyPr>
          <a:lstStyle/>
          <a:p>
            <a:r>
              <a:rPr lang="en-US" dirty="0"/>
              <a:t>Advantages of Virtual Work</a:t>
            </a:r>
          </a:p>
          <a:p>
            <a:pPr lvl="1"/>
            <a:r>
              <a:rPr lang="en-US" dirty="0"/>
              <a:t>It is not necessary to dismember ideal systems to establish the relations between active forces.</a:t>
            </a:r>
          </a:p>
          <a:p>
            <a:pPr lvl="1"/>
            <a:r>
              <a:rPr lang="en-US" dirty="0"/>
              <a:t>The relations between active forces may be determined directly without reference to the reactive forces.</a:t>
            </a:r>
          </a:p>
          <a:p>
            <a:endParaRPr lang="en-US" dirty="0"/>
          </a:p>
          <a:p>
            <a:r>
              <a:rPr lang="en-US" dirty="0"/>
              <a:t>General Comments</a:t>
            </a:r>
          </a:p>
          <a:p>
            <a:pPr lvl="1"/>
            <a:r>
              <a:rPr lang="en-US" dirty="0"/>
              <a:t>Method of virtual work requires internal friction forces do negligible work, or else the work by friction must be considered.</a:t>
            </a:r>
          </a:p>
          <a:p>
            <a:pPr lvl="1"/>
            <a:r>
              <a:rPr lang="en-US" dirty="0"/>
              <a:t>Construct an active-force diagram which shows only the </a:t>
            </a:r>
            <a:r>
              <a:rPr lang="en-US" i="1" dirty="0"/>
              <a:t>active forces </a:t>
            </a:r>
            <a:r>
              <a:rPr lang="en-US" dirty="0"/>
              <a:t>which act on the body.  The reactive forces and internal forces do not perform any virtual work and do not need to be included.</a:t>
            </a:r>
          </a:p>
          <a:p>
            <a:endParaRPr lang="en-US" dirty="0"/>
          </a:p>
          <a:p>
            <a:pPr lvl="1"/>
            <a:endParaRPr lang="en-US" dirty="0"/>
          </a:p>
        </p:txBody>
      </p:sp>
    </p:spTree>
    <p:extLst>
      <p:ext uri="{BB962C8B-B14F-4D97-AF65-F5344CB8AC3E}">
        <p14:creationId xmlns:p14="http://schemas.microsoft.com/office/powerpoint/2010/main" val="814458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Degrees of Freedom (1 of 2)</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Definition</a:t>
            </a:r>
          </a:p>
          <a:p>
            <a:pPr lvl="1"/>
            <a:r>
              <a:rPr lang="en-US" sz="2000" dirty="0"/>
              <a:t>The number of degrees of freedom of a mechanical system is the number of independent coordinates needed to specify completely the configuration of the system.  </a:t>
            </a:r>
          </a:p>
          <a:p>
            <a:pPr lvl="1"/>
            <a:r>
              <a:rPr lang="en-US" sz="2000" dirty="0"/>
              <a:t>The principle of virtual work may be applied as many times as there are degrees of freedom.</a:t>
            </a:r>
          </a:p>
          <a:p>
            <a:pPr lvl="1"/>
            <a:r>
              <a:rPr lang="en-US" sz="2000" dirty="0"/>
              <a:t>With each application, allow only one independent coordinate to change at a time while holding the others constant. </a:t>
            </a:r>
          </a:p>
          <a:p>
            <a:pPr lvl="1"/>
            <a:endParaRPr lang="en-US" sz="2000" dirty="0"/>
          </a:p>
          <a:p>
            <a:r>
              <a:rPr lang="en-US" dirty="0"/>
              <a:t>One-Degree-of-Freedom Systems</a:t>
            </a:r>
          </a:p>
          <a:p>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4171568"/>
            <a:ext cx="4572000" cy="2463848"/>
          </a:xfrm>
          <a:prstGeom prst="rect">
            <a:avLst/>
          </a:prstGeom>
        </p:spPr>
      </p:pic>
    </p:spTree>
    <p:extLst>
      <p:ext uri="{BB962C8B-B14F-4D97-AF65-F5344CB8AC3E}">
        <p14:creationId xmlns:p14="http://schemas.microsoft.com/office/powerpoint/2010/main" val="1135540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Degrees of Freedom (2 of 2)</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Two-Degree-of-Freedom Systems</a:t>
            </a:r>
          </a:p>
          <a:p>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1800" y="1361588"/>
            <a:ext cx="4572000" cy="2626743"/>
          </a:xfrm>
          <a:prstGeom prst="rect">
            <a:avLst/>
          </a:prstGeom>
        </p:spPr>
      </p:pic>
    </p:spTree>
    <p:extLst>
      <p:ext uri="{BB962C8B-B14F-4D97-AF65-F5344CB8AC3E}">
        <p14:creationId xmlns:p14="http://schemas.microsoft.com/office/powerpoint/2010/main" val="223405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Systems with Friction (1 of 2)</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Effect of Friction</a:t>
            </a:r>
          </a:p>
          <a:p>
            <a:pPr lvl="1"/>
            <a:r>
              <a:rPr lang="en-US" dirty="0"/>
              <a:t>Dissipates Positive Work by External Forces</a:t>
            </a:r>
          </a:p>
          <a:p>
            <a:pPr lvl="1"/>
            <a:r>
              <a:rPr lang="en-US" dirty="0"/>
              <a:t>Negative Work which cannot be Regained</a:t>
            </a:r>
          </a:p>
          <a:p>
            <a:pPr lvl="1"/>
            <a:endParaRPr lang="en-US" dirty="0"/>
          </a:p>
          <a:p>
            <a:pPr lvl="1"/>
            <a:endParaRPr lang="en-US" dirty="0"/>
          </a:p>
          <a:p>
            <a:r>
              <a:rPr lang="en-US" dirty="0"/>
              <a:t>Illustration with Sliding Block</a:t>
            </a:r>
          </a:p>
          <a:p>
            <a:endParaRPr lang="en-US" dirty="0"/>
          </a:p>
          <a:p>
            <a:endParaRPr lang="en-US" dirty="0"/>
          </a:p>
          <a:p>
            <a:r>
              <a:rPr lang="en-US" dirty="0"/>
              <a:t>Situation of a Rolling Wheel</a:t>
            </a:r>
          </a:p>
          <a:p>
            <a:endParaRPr lang="en-US"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1361588"/>
            <a:ext cx="2286000" cy="189992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81523" y="4421306"/>
            <a:ext cx="1972277" cy="2214110"/>
          </a:xfrm>
          <a:prstGeom prst="rect">
            <a:avLst/>
          </a:prstGeom>
        </p:spPr>
      </p:pic>
    </p:spTree>
    <p:extLst>
      <p:ext uri="{BB962C8B-B14F-4D97-AF65-F5344CB8AC3E}">
        <p14:creationId xmlns:p14="http://schemas.microsoft.com/office/powerpoint/2010/main" val="2471103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Systems with Friction (2 of 2)</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Friction at a Pinned Connection</a:t>
            </a:r>
          </a:p>
          <a:p>
            <a:endParaRPr lang="en-US" dirty="0"/>
          </a:p>
          <a:p>
            <a:pPr lvl="1"/>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3353689"/>
          </a:xfrm>
          <a:prstGeom prst="rect">
            <a:avLst/>
          </a:prstGeom>
        </p:spPr>
      </p:pic>
    </p:spTree>
    <p:extLst>
      <p:ext uri="{BB962C8B-B14F-4D97-AF65-F5344CB8AC3E}">
        <p14:creationId xmlns:p14="http://schemas.microsoft.com/office/powerpoint/2010/main" val="106773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Mechanical Efficiency (1 of 3)</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Efficiency Defined</a:t>
            </a:r>
          </a:p>
          <a:p>
            <a:pPr lvl="1"/>
            <a:r>
              <a:rPr lang="en-US" dirty="0"/>
              <a:t>Efficiency is the ratio of the output work from a machine and the input work to the machine.</a:t>
            </a:r>
          </a:p>
          <a:p>
            <a:pPr lvl="1"/>
            <a:endParaRPr lang="en-US" dirty="0"/>
          </a:p>
          <a:p>
            <a:endParaRPr lang="en-US" dirty="0"/>
          </a:p>
          <a:p>
            <a:r>
              <a:rPr lang="en-US" dirty="0"/>
              <a:t>Mathematical Expression</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336255" y="3441031"/>
            <a:ext cx="2057400" cy="709654"/>
          </a:xfrm>
          <a:prstGeom prst="rect">
            <a:avLst/>
          </a:prstGeom>
        </p:spPr>
      </p:pic>
    </p:spTree>
    <p:extLst>
      <p:ext uri="{BB962C8B-B14F-4D97-AF65-F5344CB8AC3E}">
        <p14:creationId xmlns:p14="http://schemas.microsoft.com/office/powerpoint/2010/main" val="305381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7/1  Introduction</a:t>
            </a:r>
          </a:p>
        </p:txBody>
      </p:sp>
      <p:sp>
        <p:nvSpPr>
          <p:cNvPr id="3" name="Content Placeholder 2"/>
          <p:cNvSpPr>
            <a:spLocks noGrp="1"/>
          </p:cNvSpPr>
          <p:nvPr>
            <p:ph idx="1"/>
          </p:nvPr>
        </p:nvSpPr>
        <p:spPr/>
        <p:txBody>
          <a:bodyPr/>
          <a:lstStyle/>
          <a:p>
            <a:r>
              <a:rPr lang="en-US" dirty="0"/>
              <a:t>Introduction</a:t>
            </a:r>
          </a:p>
        </p:txBody>
      </p:sp>
    </p:spTree>
    <p:extLst>
      <p:ext uri="{BB962C8B-B14F-4D97-AF65-F5344CB8AC3E}">
        <p14:creationId xmlns:p14="http://schemas.microsoft.com/office/powerpoint/2010/main" val="4200555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Mechanical Efficiency (2 of 3)</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Example 1:  Block Moving up an Incline</a:t>
            </a:r>
          </a:p>
          <a:p>
            <a:endParaRPr lang="en-US" dirty="0"/>
          </a:p>
          <a:p>
            <a:endParaRPr lang="en-US" dirty="0"/>
          </a:p>
          <a:p>
            <a:endParaRPr lang="en-US" dirty="0"/>
          </a:p>
          <a:p>
            <a:r>
              <a:rPr lang="en-US" dirty="0"/>
              <a:t>Efficiency</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1595418"/>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214812"/>
            <a:ext cx="4572000" cy="672675"/>
          </a:xfrm>
          <a:prstGeom prst="rect">
            <a:avLst/>
          </a:prstGeom>
        </p:spPr>
      </p:pic>
    </p:spTree>
    <p:extLst>
      <p:ext uri="{BB962C8B-B14F-4D97-AF65-F5344CB8AC3E}">
        <p14:creationId xmlns:p14="http://schemas.microsoft.com/office/powerpoint/2010/main" val="1273005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77158"/>
            <a:ext cx="10515600" cy="670240"/>
          </a:xfrm>
        </p:spPr>
        <p:txBody>
          <a:bodyPr>
            <a:normAutofit/>
          </a:bodyPr>
          <a:lstStyle/>
          <a:p>
            <a:r>
              <a:rPr lang="en-US" dirty="0"/>
              <a:t>Article 7/3 – Mechanical Efficiency (3 of 3)</a:t>
            </a:r>
          </a:p>
        </p:txBody>
      </p:sp>
      <p:sp>
        <p:nvSpPr>
          <p:cNvPr id="3" name="Content Placeholder 2"/>
          <p:cNvSpPr>
            <a:spLocks noGrp="1"/>
          </p:cNvSpPr>
          <p:nvPr>
            <p:ph idx="1"/>
          </p:nvPr>
        </p:nvSpPr>
        <p:spPr>
          <a:xfrm>
            <a:off x="838200" y="1361588"/>
            <a:ext cx="10515600" cy="5273828"/>
          </a:xfrm>
        </p:spPr>
        <p:txBody>
          <a:bodyPr>
            <a:normAutofit/>
          </a:bodyPr>
          <a:lstStyle/>
          <a:p>
            <a:r>
              <a:rPr lang="en-US" dirty="0"/>
              <a:t>Example 2:  Screw Jack</a:t>
            </a:r>
          </a:p>
          <a:p>
            <a:endParaRPr lang="en-US" dirty="0"/>
          </a:p>
          <a:p>
            <a:endParaRPr lang="en-US" dirty="0"/>
          </a:p>
          <a:p>
            <a:endParaRPr lang="en-US" dirty="0"/>
          </a:p>
          <a:p>
            <a:r>
              <a:rPr lang="en-US" dirty="0"/>
              <a:t>Efficiency</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93483" y="1361588"/>
            <a:ext cx="1371600" cy="2847184"/>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18559" y="1361588"/>
            <a:ext cx="1235242" cy="3387558"/>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199" y="4208772"/>
            <a:ext cx="4114800" cy="650295"/>
          </a:xfrm>
          <a:prstGeom prst="rect">
            <a:avLst/>
          </a:prstGeom>
        </p:spPr>
      </p:pic>
    </p:spTree>
    <p:extLst>
      <p:ext uri="{BB962C8B-B14F-4D97-AF65-F5344CB8AC3E}">
        <p14:creationId xmlns:p14="http://schemas.microsoft.com/office/powerpoint/2010/main" val="1540679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7/1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Each of the two uniform hinged bars has a mass </a:t>
            </a:r>
            <a:r>
              <a:rPr lang="en-US" sz="2000" i="1" dirty="0"/>
              <a:t>m </a:t>
            </a:r>
            <a:r>
              <a:rPr lang="en-US" sz="2000" dirty="0"/>
              <a:t>and a length </a:t>
            </a:r>
            <a:r>
              <a:rPr lang="en-US" sz="2000" i="1" dirty="0"/>
              <a:t>l</a:t>
            </a:r>
            <a:r>
              <a:rPr lang="en-US" sz="2000" dirty="0"/>
              <a:t>, and is supported and loaded as shown. For a given force </a:t>
            </a:r>
            <a:r>
              <a:rPr lang="en-US" sz="2000" i="1" dirty="0"/>
              <a:t>P </a:t>
            </a:r>
            <a:r>
              <a:rPr lang="en-US" sz="2000" dirty="0"/>
              <a:t>determine the angle 𝜃 for equilibrium.</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35443"/>
            <a:ext cx="3200400" cy="2171152"/>
          </a:xfrm>
          <a:prstGeom prst="rect">
            <a:avLst/>
          </a:prstGeom>
        </p:spPr>
      </p:pic>
    </p:spTree>
    <p:extLst>
      <p:ext uri="{BB962C8B-B14F-4D97-AF65-F5344CB8AC3E}">
        <p14:creationId xmlns:p14="http://schemas.microsoft.com/office/powerpoint/2010/main" val="1631247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7/1 (2 of 3)</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256062"/>
            <a:ext cx="2971800" cy="228379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02995"/>
            <a:ext cx="5943600" cy="2751064"/>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3702968"/>
            <a:ext cx="3337560" cy="3027583"/>
          </a:xfrm>
          <a:prstGeom prst="rect">
            <a:avLst/>
          </a:prstGeom>
        </p:spPr>
      </p:pic>
    </p:spTree>
    <p:extLst>
      <p:ext uri="{BB962C8B-B14F-4D97-AF65-F5344CB8AC3E}">
        <p14:creationId xmlns:p14="http://schemas.microsoft.com/office/powerpoint/2010/main" val="1736321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7/1 (3 of 3)</a:t>
            </a:r>
          </a:p>
        </p:txBody>
      </p:sp>
      <p:sp>
        <p:nvSpPr>
          <p:cNvPr id="3" name="Content Placeholder 2"/>
          <p:cNvSpPr>
            <a:spLocks noGrp="1"/>
          </p:cNvSpPr>
          <p:nvPr>
            <p:ph idx="1"/>
          </p:nvPr>
        </p:nvSpPr>
        <p:spPr/>
        <p:txBody>
          <a:bodyPr/>
          <a:lstStyle/>
          <a:p>
            <a:r>
              <a:rPr lang="en-US" dirty="0"/>
              <a:t>Solution (cont.)</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3053"/>
            <a:ext cx="5943600" cy="295308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256062"/>
            <a:ext cx="2971800" cy="2283795"/>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005885"/>
            <a:ext cx="3337560" cy="618857"/>
          </a:xfrm>
          <a:prstGeom prst="rect">
            <a:avLst/>
          </a:prstGeom>
        </p:spPr>
      </p:pic>
    </p:spTree>
    <p:extLst>
      <p:ext uri="{BB962C8B-B14F-4D97-AF65-F5344CB8AC3E}">
        <p14:creationId xmlns:p14="http://schemas.microsoft.com/office/powerpoint/2010/main" val="128099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7/2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The mass </a:t>
            </a:r>
            <a:r>
              <a:rPr lang="en-US" sz="2000" i="1" dirty="0"/>
              <a:t>m </a:t>
            </a:r>
            <a:r>
              <a:rPr lang="en-US" sz="2000" dirty="0"/>
              <a:t>is brought to an equilibrium position by the application of the couple </a:t>
            </a:r>
            <a:r>
              <a:rPr lang="en-US" sz="2000" i="1" dirty="0"/>
              <a:t>M </a:t>
            </a:r>
            <a:r>
              <a:rPr lang="en-US" sz="2000" dirty="0"/>
              <a:t>to the end of one of the two parallel links which are hinged as shown. The links have negligible mass, and all friction is assumed to be absent. Determine the expression for the equilibrium angle 𝜃 assumed by the links with the vertical for a given value of </a:t>
            </a:r>
            <a:r>
              <a:rPr lang="en-US" sz="2000" i="1" dirty="0"/>
              <a:t>M</a:t>
            </a:r>
            <a:r>
              <a:rPr lang="en-US" sz="2000" dirty="0"/>
              <a:t>. Consider the alternative of a solution by force and moment equilibrium.</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371598"/>
            <a:ext cx="2971800" cy="2519672"/>
          </a:xfrm>
          <a:prstGeom prst="rect">
            <a:avLst/>
          </a:prstGeom>
        </p:spPr>
      </p:pic>
    </p:spTree>
    <p:extLst>
      <p:ext uri="{BB962C8B-B14F-4D97-AF65-F5344CB8AC3E}">
        <p14:creationId xmlns:p14="http://schemas.microsoft.com/office/powerpoint/2010/main" val="3070955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7/2 (2 of 3)</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47855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8879"/>
            <a:ext cx="5943600" cy="2563178"/>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096754"/>
            <a:ext cx="3337560" cy="1029581"/>
          </a:xfrm>
          <a:prstGeom prst="rect">
            <a:avLst/>
          </a:prstGeom>
        </p:spPr>
      </p:pic>
    </p:spTree>
    <p:extLst>
      <p:ext uri="{BB962C8B-B14F-4D97-AF65-F5344CB8AC3E}">
        <p14:creationId xmlns:p14="http://schemas.microsoft.com/office/powerpoint/2010/main" val="2935062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7/2 (3 of 3)</a:t>
            </a:r>
          </a:p>
        </p:txBody>
      </p:sp>
      <p:sp>
        <p:nvSpPr>
          <p:cNvPr id="3" name="Content Placeholder 2"/>
          <p:cNvSpPr>
            <a:spLocks noGrp="1"/>
          </p:cNvSpPr>
          <p:nvPr>
            <p:ph idx="1"/>
          </p:nvPr>
        </p:nvSpPr>
        <p:spPr/>
        <p:txBody>
          <a:bodyPr/>
          <a:lstStyle/>
          <a:p>
            <a:r>
              <a:rPr lang="en-US" dirty="0"/>
              <a:t>Solution (cont.)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47855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50224"/>
            <a:ext cx="5943600" cy="3176111"/>
          </a:xfrm>
          <a:prstGeom prst="rect">
            <a:avLst/>
          </a:prstGeom>
        </p:spPr>
      </p:pic>
    </p:spTree>
    <p:extLst>
      <p:ext uri="{BB962C8B-B14F-4D97-AF65-F5344CB8AC3E}">
        <p14:creationId xmlns:p14="http://schemas.microsoft.com/office/powerpoint/2010/main" val="176103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7/3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For link </a:t>
            </a:r>
            <a:r>
              <a:rPr lang="en-US" sz="2000" i="1" dirty="0"/>
              <a:t>OA </a:t>
            </a:r>
            <a:r>
              <a:rPr lang="en-US" sz="2000" dirty="0"/>
              <a:t>in the horizontal position shown, determine the force </a:t>
            </a:r>
            <a:r>
              <a:rPr lang="en-US" sz="2000" i="1" dirty="0"/>
              <a:t>P </a:t>
            </a:r>
            <a:r>
              <a:rPr lang="en-US" sz="2000" dirty="0"/>
              <a:t>on the sliding collar which will prevent </a:t>
            </a:r>
            <a:r>
              <a:rPr lang="en-US" sz="2000" i="1" dirty="0"/>
              <a:t>OA </a:t>
            </a:r>
            <a:r>
              <a:rPr lang="en-US" sz="2000" dirty="0"/>
              <a:t>from rotating under the action of the couple </a:t>
            </a:r>
            <a:r>
              <a:rPr lang="en-US" sz="2000" i="1" dirty="0"/>
              <a:t>M</a:t>
            </a:r>
            <a:r>
              <a:rPr lang="en-US" sz="2000" dirty="0"/>
              <a:t>. Neglect the mass of the moving parts.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272819"/>
            <a:ext cx="3291840" cy="1508018"/>
          </a:xfrm>
          <a:prstGeom prst="rect">
            <a:avLst/>
          </a:prstGeom>
        </p:spPr>
      </p:pic>
    </p:spTree>
    <p:extLst>
      <p:ext uri="{BB962C8B-B14F-4D97-AF65-F5344CB8AC3E}">
        <p14:creationId xmlns:p14="http://schemas.microsoft.com/office/powerpoint/2010/main" val="54921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7/3 (2 of 3)</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960" y="1361588"/>
            <a:ext cx="3291840" cy="150801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93767" y="2869606"/>
            <a:ext cx="3060033" cy="192684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40832"/>
            <a:ext cx="5943600" cy="3893922"/>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910889"/>
            <a:ext cx="3337560" cy="1498496"/>
          </a:xfrm>
          <a:prstGeom prst="rect">
            <a:avLst/>
          </a:prstGeom>
        </p:spPr>
      </p:pic>
    </p:spTree>
    <p:extLst>
      <p:ext uri="{BB962C8B-B14F-4D97-AF65-F5344CB8AC3E}">
        <p14:creationId xmlns:p14="http://schemas.microsoft.com/office/powerpoint/2010/main" val="37150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Work</a:t>
            </a:r>
          </a:p>
        </p:txBody>
      </p:sp>
      <p:sp>
        <p:nvSpPr>
          <p:cNvPr id="3" name="Content Placeholder 2"/>
          <p:cNvSpPr>
            <a:spLocks noGrp="1"/>
          </p:cNvSpPr>
          <p:nvPr>
            <p:ph idx="1"/>
          </p:nvPr>
        </p:nvSpPr>
        <p:spPr/>
        <p:txBody>
          <a:bodyPr/>
          <a:lstStyle/>
          <a:p>
            <a:r>
              <a:rPr lang="en-US" dirty="0"/>
              <a:t>Work of a Force</a:t>
            </a:r>
          </a:p>
          <a:p>
            <a:pPr lvl="1"/>
            <a:r>
              <a:rPr lang="en-US" dirty="0"/>
              <a:t>Illustration</a:t>
            </a:r>
          </a:p>
          <a:p>
            <a:pPr lvl="1"/>
            <a:endParaRPr lang="en-US" dirty="0"/>
          </a:p>
          <a:p>
            <a:pPr lvl="1"/>
            <a:endParaRPr lang="en-US" dirty="0"/>
          </a:p>
          <a:p>
            <a:pPr lvl="1"/>
            <a:endParaRPr lang="en-US" dirty="0"/>
          </a:p>
          <a:p>
            <a:pPr lvl="1"/>
            <a:r>
              <a:rPr lang="en-US" dirty="0"/>
              <a:t>Calculation</a:t>
            </a:r>
          </a:p>
          <a:p>
            <a:pPr lvl="2"/>
            <a:r>
              <a:rPr lang="en-US" i="1" dirty="0"/>
              <a:t>U</a:t>
            </a:r>
            <a:r>
              <a:rPr lang="en-US" dirty="0"/>
              <a:t> = (</a:t>
            </a:r>
            <a:r>
              <a:rPr lang="en-US" i="1" dirty="0"/>
              <a:t>F</a:t>
            </a:r>
            <a:r>
              <a:rPr lang="en-US" dirty="0"/>
              <a:t> cos </a:t>
            </a:r>
            <a:r>
              <a:rPr lang="el-GR" i="1" dirty="0"/>
              <a:t>α</a:t>
            </a:r>
            <a:r>
              <a:rPr lang="en-US" dirty="0"/>
              <a:t> )</a:t>
            </a:r>
            <a:r>
              <a:rPr lang="el-GR" dirty="0"/>
              <a:t>Δ</a:t>
            </a:r>
            <a:r>
              <a:rPr lang="en-US" i="1" dirty="0"/>
              <a:t>s </a:t>
            </a:r>
            <a:r>
              <a:rPr lang="en-US" dirty="0"/>
              <a:t>= </a:t>
            </a:r>
            <a:r>
              <a:rPr lang="en-US" i="1" dirty="0"/>
              <a:t>F</a:t>
            </a:r>
            <a:r>
              <a:rPr lang="en-US" dirty="0"/>
              <a:t> (</a:t>
            </a:r>
            <a:r>
              <a:rPr lang="el-GR" dirty="0"/>
              <a:t>Δ</a:t>
            </a:r>
            <a:r>
              <a:rPr lang="en-US" i="1" dirty="0"/>
              <a:t>s </a:t>
            </a:r>
            <a:r>
              <a:rPr lang="en-US" dirty="0"/>
              <a:t>cos </a:t>
            </a:r>
            <a:r>
              <a:rPr lang="el-GR" i="1" dirty="0"/>
              <a:t>α</a:t>
            </a:r>
            <a:r>
              <a:rPr lang="en-US" dirty="0"/>
              <a:t>)</a:t>
            </a:r>
          </a:p>
          <a:p>
            <a:pPr lvl="1"/>
            <a:endParaRPr lang="en-US" dirty="0"/>
          </a:p>
          <a:p>
            <a:pPr lvl="1"/>
            <a:endParaRPr lang="en-US" dirty="0"/>
          </a:p>
          <a:p>
            <a:pPr lvl="1"/>
            <a:r>
              <a:rPr lang="en-US" dirty="0"/>
              <a:t>Scalar Quantity</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88286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172577"/>
            <a:ext cx="3200400" cy="1133774"/>
          </a:xfrm>
          <a:prstGeom prst="rect">
            <a:avLst/>
          </a:prstGeom>
        </p:spPr>
      </p:pic>
    </p:spTree>
    <p:extLst>
      <p:ext uri="{BB962C8B-B14F-4D97-AF65-F5344CB8AC3E}">
        <p14:creationId xmlns:p14="http://schemas.microsoft.com/office/powerpoint/2010/main" val="397329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 Sample Problem 7/3 (3 of 3)</a:t>
            </a:r>
          </a:p>
        </p:txBody>
      </p:sp>
      <p:sp>
        <p:nvSpPr>
          <p:cNvPr id="3" name="Content Placeholder 2"/>
          <p:cNvSpPr>
            <a:spLocks noGrp="1"/>
          </p:cNvSpPr>
          <p:nvPr>
            <p:ph idx="1"/>
          </p:nvPr>
        </p:nvSpPr>
        <p:spPr/>
        <p:txBody>
          <a:bodyPr/>
          <a:lstStyle/>
          <a:p>
            <a:r>
              <a:rPr lang="en-US" dirty="0"/>
              <a:t>Solution (cont.)</a:t>
            </a:r>
          </a:p>
          <a:p>
            <a:pPr marL="0" indent="0">
              <a:buNone/>
            </a:pPr>
            <a:r>
              <a:rPr lang="en-US" sz="1600" dirty="0"/>
              <a:t>Thus,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1960" y="1361588"/>
            <a:ext cx="3291840" cy="150801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93767" y="2869606"/>
            <a:ext cx="3060033" cy="1926845"/>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115597"/>
            <a:ext cx="5943600" cy="2292465"/>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067427"/>
            <a:ext cx="3337560" cy="809880"/>
          </a:xfrm>
          <a:prstGeom prst="rect">
            <a:avLst/>
          </a:prstGeom>
        </p:spPr>
      </p:pic>
    </p:spTree>
    <p:extLst>
      <p:ext uri="{BB962C8B-B14F-4D97-AF65-F5344CB8AC3E}">
        <p14:creationId xmlns:p14="http://schemas.microsoft.com/office/powerpoint/2010/main" val="2211050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Potential Energy and Stability</a:t>
            </a:r>
          </a:p>
        </p:txBody>
      </p:sp>
      <p:sp>
        <p:nvSpPr>
          <p:cNvPr id="3" name="Content Placeholder 2"/>
          <p:cNvSpPr>
            <a:spLocks noGrp="1"/>
          </p:cNvSpPr>
          <p:nvPr>
            <p:ph idx="1"/>
          </p:nvPr>
        </p:nvSpPr>
        <p:spPr/>
        <p:txBody>
          <a:bodyPr/>
          <a:lstStyle/>
          <a:p>
            <a:r>
              <a:rPr lang="en-US" dirty="0"/>
              <a:t>Elastic Potential Energy</a:t>
            </a:r>
          </a:p>
          <a:p>
            <a:endParaRPr lang="en-US" dirty="0"/>
          </a:p>
          <a:p>
            <a:r>
              <a:rPr lang="en-US" dirty="0"/>
              <a:t>Illustration</a:t>
            </a:r>
          </a:p>
          <a:p>
            <a:pPr lvl="1"/>
            <a:r>
              <a:rPr lang="en-US" dirty="0"/>
              <a:t>Linear Spring Stiffness, </a:t>
            </a:r>
            <a:r>
              <a:rPr lang="en-US" i="1" dirty="0"/>
              <a:t>k</a:t>
            </a:r>
          </a:p>
          <a:p>
            <a:pPr lvl="1"/>
            <a:endParaRPr lang="en-US" dirty="0"/>
          </a:p>
          <a:p>
            <a:pPr lvl="1"/>
            <a:r>
              <a:rPr lang="en-US" dirty="0"/>
              <a:t>Spring Force, </a:t>
            </a:r>
            <a:r>
              <a:rPr lang="en-US" i="1" dirty="0"/>
              <a:t>F</a:t>
            </a:r>
            <a:r>
              <a:rPr lang="en-US" dirty="0"/>
              <a:t> = </a:t>
            </a:r>
            <a:r>
              <a:rPr lang="en-US" i="1" dirty="0" err="1"/>
              <a:t>kx</a:t>
            </a:r>
            <a:endParaRPr lang="en-US" dirty="0"/>
          </a:p>
          <a:p>
            <a:pPr lvl="1"/>
            <a:endParaRPr lang="en-US" dirty="0"/>
          </a:p>
          <a:p>
            <a:pPr lvl="1"/>
            <a:r>
              <a:rPr lang="en-US" dirty="0"/>
              <a:t>Work done on the Spring, </a:t>
            </a:r>
            <a:r>
              <a:rPr lang="en-US" i="1" dirty="0" err="1"/>
              <a:t>dU</a:t>
            </a:r>
            <a:r>
              <a:rPr lang="en-US" dirty="0"/>
              <a:t> = </a:t>
            </a:r>
            <a:r>
              <a:rPr lang="en-US" i="1" dirty="0"/>
              <a:t>F</a:t>
            </a:r>
            <a:r>
              <a:rPr lang="en-US" dirty="0"/>
              <a:t> </a:t>
            </a:r>
            <a:r>
              <a:rPr lang="en-US" i="1" dirty="0"/>
              <a:t>dx</a:t>
            </a:r>
          </a:p>
          <a:p>
            <a:pPr lvl="1"/>
            <a:endParaRPr lang="en-US" dirty="0"/>
          </a:p>
          <a:p>
            <a:pPr lvl="1"/>
            <a:r>
              <a:rPr lang="en-US" dirty="0"/>
              <a:t>Potential Energy, </a:t>
            </a:r>
            <a:r>
              <a:rPr lang="en-US" i="1" dirty="0" err="1"/>
              <a:t>V</a:t>
            </a:r>
            <a:r>
              <a:rPr lang="en-US" i="1" baseline="-25000" dirty="0" err="1"/>
              <a:t>e</a:t>
            </a:r>
            <a:r>
              <a:rPr lang="en-US" dirty="0"/>
              <a:t> = ½ </a:t>
            </a:r>
            <a:r>
              <a:rPr lang="en-US" i="1" dirty="0"/>
              <a:t>kx</a:t>
            </a:r>
            <a:r>
              <a:rPr lang="en-US" baseline="30000" dirty="0"/>
              <a:t>2</a:t>
            </a:r>
          </a:p>
          <a:p>
            <a:pPr lvl="1"/>
            <a:endParaRPr lang="en-US" baseline="30000" dirty="0"/>
          </a:p>
          <a:p>
            <a:pPr lvl="1"/>
            <a:r>
              <a:rPr lang="en-US" dirty="0"/>
              <a:t>Change in Potential Energy, </a:t>
            </a:r>
            <a:r>
              <a:rPr lang="el-GR" dirty="0"/>
              <a:t>Δ</a:t>
            </a:r>
            <a:r>
              <a:rPr lang="en-US" i="1" dirty="0" err="1"/>
              <a:t>V</a:t>
            </a:r>
            <a:r>
              <a:rPr lang="en-US" i="1" baseline="-25000" dirty="0" err="1"/>
              <a:t>e</a:t>
            </a:r>
            <a:r>
              <a:rPr lang="en-US" dirty="0"/>
              <a:t> = ½ </a:t>
            </a:r>
            <a:r>
              <a:rPr lang="en-US" i="1" dirty="0"/>
              <a:t>k</a:t>
            </a:r>
            <a:r>
              <a:rPr lang="en-US" dirty="0"/>
              <a:t>(</a:t>
            </a:r>
            <a:r>
              <a:rPr lang="en-US" i="1" dirty="0"/>
              <a:t>x</a:t>
            </a:r>
            <a:r>
              <a:rPr lang="en-US" baseline="-25000" dirty="0"/>
              <a:t>2</a:t>
            </a:r>
            <a:r>
              <a:rPr lang="en-US" baseline="30000" dirty="0"/>
              <a:t>2</a:t>
            </a:r>
            <a:r>
              <a:rPr lang="en-US" dirty="0"/>
              <a:t> - </a:t>
            </a:r>
            <a:r>
              <a:rPr lang="en-US" i="1" dirty="0"/>
              <a:t>x</a:t>
            </a:r>
            <a:r>
              <a:rPr lang="en-US" baseline="-25000" dirty="0"/>
              <a:t>1</a:t>
            </a:r>
            <a:r>
              <a:rPr lang="en-US" baseline="30000" dirty="0"/>
              <a:t>2</a:t>
            </a:r>
            <a:r>
              <a:rPr lang="en-US" dirty="0"/>
              <a:t>)</a:t>
            </a:r>
            <a:endParaRPr lang="en-US" baseline="30000" dirty="0"/>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5046183"/>
          </a:xfrm>
          <a:prstGeom prst="rect">
            <a:avLst/>
          </a:prstGeom>
        </p:spPr>
      </p:pic>
    </p:spTree>
    <p:extLst>
      <p:ext uri="{BB962C8B-B14F-4D97-AF65-F5344CB8AC3E}">
        <p14:creationId xmlns:p14="http://schemas.microsoft.com/office/powerpoint/2010/main" val="2473516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Elastic Potential Energy (cont.)</a:t>
            </a:r>
          </a:p>
        </p:txBody>
      </p:sp>
      <p:sp>
        <p:nvSpPr>
          <p:cNvPr id="3" name="Content Placeholder 2"/>
          <p:cNvSpPr>
            <a:spLocks noGrp="1"/>
          </p:cNvSpPr>
          <p:nvPr>
            <p:ph idx="1"/>
          </p:nvPr>
        </p:nvSpPr>
        <p:spPr>
          <a:xfrm>
            <a:off x="838200" y="1361588"/>
            <a:ext cx="7698205" cy="5288594"/>
          </a:xfrm>
        </p:spPr>
        <p:txBody>
          <a:bodyPr/>
          <a:lstStyle/>
          <a:p>
            <a:r>
              <a:rPr lang="en-US" dirty="0"/>
              <a:t>Virtual Displacements and Potential Energy</a:t>
            </a:r>
          </a:p>
          <a:p>
            <a:pPr lvl="1"/>
            <a:r>
              <a:rPr lang="en-US" dirty="0"/>
              <a:t>Virtual Displacement, </a:t>
            </a:r>
            <a:r>
              <a:rPr lang="el-GR" i="1" dirty="0"/>
              <a:t>δ</a:t>
            </a:r>
            <a:r>
              <a:rPr lang="en-US" i="1" dirty="0"/>
              <a:t>x</a:t>
            </a:r>
          </a:p>
          <a:p>
            <a:pPr lvl="1"/>
            <a:r>
              <a:rPr lang="en-US" dirty="0"/>
              <a:t>Virtual Change in Potential Energy, </a:t>
            </a:r>
            <a:r>
              <a:rPr lang="el-GR" dirty="0"/>
              <a:t>δ</a:t>
            </a:r>
            <a:r>
              <a:rPr lang="en-US" i="1" dirty="0" err="1"/>
              <a:t>V</a:t>
            </a:r>
            <a:r>
              <a:rPr lang="en-US" i="1" baseline="-25000" dirty="0" err="1"/>
              <a:t>e</a:t>
            </a:r>
            <a:r>
              <a:rPr lang="en-US" dirty="0"/>
              <a:t> = </a:t>
            </a:r>
            <a:r>
              <a:rPr lang="en-US" i="1" dirty="0"/>
              <a:t>F </a:t>
            </a:r>
            <a:r>
              <a:rPr lang="el-GR" i="1" dirty="0"/>
              <a:t>δ</a:t>
            </a:r>
            <a:r>
              <a:rPr lang="en-US" i="1" dirty="0"/>
              <a:t>x</a:t>
            </a:r>
          </a:p>
          <a:p>
            <a:pPr lvl="1"/>
            <a:endParaRPr lang="en-US" baseline="30000" dirty="0"/>
          </a:p>
          <a:p>
            <a:r>
              <a:rPr lang="en-US" dirty="0"/>
              <a:t>Sign Convention</a:t>
            </a:r>
          </a:p>
          <a:p>
            <a:pPr lvl="1"/>
            <a:r>
              <a:rPr lang="en-US" dirty="0"/>
              <a:t>If the spring is </a:t>
            </a:r>
            <a:r>
              <a:rPr lang="en-US" b="1" dirty="0"/>
              <a:t>compressed</a:t>
            </a:r>
            <a:r>
              <a:rPr lang="en-US" dirty="0"/>
              <a:t>, the virtual change in elastic potential energy is </a:t>
            </a:r>
            <a:r>
              <a:rPr lang="en-US" b="1" dirty="0"/>
              <a:t>negative</a:t>
            </a:r>
            <a:r>
              <a:rPr lang="en-US" dirty="0"/>
              <a:t>.</a:t>
            </a:r>
          </a:p>
          <a:p>
            <a:pPr lvl="1"/>
            <a:r>
              <a:rPr lang="en-US" dirty="0"/>
              <a:t>If the spring is </a:t>
            </a:r>
            <a:r>
              <a:rPr lang="en-US" b="1" dirty="0"/>
              <a:t>stretched</a:t>
            </a:r>
            <a:r>
              <a:rPr lang="en-US" dirty="0"/>
              <a:t>, the virtual change in elastic potential energy is </a:t>
            </a:r>
            <a:r>
              <a:rPr lang="en-US" b="1" dirty="0"/>
              <a:t>positive</a:t>
            </a:r>
            <a:r>
              <a:rPr lang="en-US" dirty="0"/>
              <a:t>.</a:t>
            </a:r>
          </a:p>
          <a:p>
            <a:endParaRPr lang="en-US" dirty="0"/>
          </a:p>
          <a:p>
            <a:r>
              <a:rPr lang="en-US" sz="2400" dirty="0"/>
              <a:t>The work done on the body is the negative of the potential energy change of the spring.  </a:t>
            </a:r>
          </a:p>
          <a:p>
            <a:pPr lvl="1"/>
            <a:endParaRPr lang="en-US" dirty="0"/>
          </a:p>
          <a:p>
            <a:pPr lvl="1"/>
            <a:endParaRPr lang="en-US" baseline="300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5046183"/>
          </a:xfrm>
          <a:prstGeom prst="rect">
            <a:avLst/>
          </a:prstGeom>
        </p:spPr>
      </p:pic>
    </p:spTree>
    <p:extLst>
      <p:ext uri="{BB962C8B-B14F-4D97-AF65-F5344CB8AC3E}">
        <p14:creationId xmlns:p14="http://schemas.microsoft.com/office/powerpoint/2010/main" val="1340535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Torsional Springs</a:t>
            </a:r>
          </a:p>
        </p:txBody>
      </p:sp>
      <p:sp>
        <p:nvSpPr>
          <p:cNvPr id="3" name="Content Placeholder 2"/>
          <p:cNvSpPr>
            <a:spLocks noGrp="1"/>
          </p:cNvSpPr>
          <p:nvPr>
            <p:ph idx="1"/>
          </p:nvPr>
        </p:nvSpPr>
        <p:spPr>
          <a:xfrm>
            <a:off x="838200" y="1361588"/>
            <a:ext cx="10515600" cy="5288594"/>
          </a:xfrm>
        </p:spPr>
        <p:txBody>
          <a:bodyPr>
            <a:normAutofit/>
          </a:bodyPr>
          <a:lstStyle/>
          <a:p>
            <a:r>
              <a:rPr lang="en-US" dirty="0"/>
              <a:t>A torsional spring resists rotation of a shaft or another element.</a:t>
            </a:r>
          </a:p>
          <a:p>
            <a:endParaRPr lang="en-US" dirty="0"/>
          </a:p>
          <a:p>
            <a:r>
              <a:rPr lang="en-US" dirty="0"/>
              <a:t>Torsional Stiffness, </a:t>
            </a:r>
            <a:r>
              <a:rPr lang="en-US" i="1" dirty="0" err="1"/>
              <a:t>k</a:t>
            </a:r>
            <a:r>
              <a:rPr lang="en-US" i="1" baseline="-25000" dirty="0" err="1"/>
              <a:t>T</a:t>
            </a:r>
            <a:endParaRPr lang="en-US" dirty="0"/>
          </a:p>
          <a:p>
            <a:pPr lvl="1"/>
            <a:r>
              <a:rPr lang="en-US" dirty="0"/>
              <a:t>Units of torque per radian twist (</a:t>
            </a:r>
            <a:r>
              <a:rPr lang="en-US" dirty="0" err="1"/>
              <a:t>N·m</a:t>
            </a:r>
            <a:r>
              <a:rPr lang="en-US" dirty="0"/>
              <a:t>/rad or </a:t>
            </a:r>
            <a:r>
              <a:rPr lang="en-US" dirty="0" err="1"/>
              <a:t>lb-ft</a:t>
            </a:r>
            <a:r>
              <a:rPr lang="en-US" dirty="0"/>
              <a:t>/rad)</a:t>
            </a:r>
          </a:p>
          <a:p>
            <a:pPr lvl="1"/>
            <a:endParaRPr lang="en-US" dirty="0"/>
          </a:p>
          <a:p>
            <a:r>
              <a:rPr lang="en-US" dirty="0"/>
              <a:t>Elastic Potential Energy, </a:t>
            </a:r>
            <a:r>
              <a:rPr lang="en-US" i="1" dirty="0" err="1"/>
              <a:t>V</a:t>
            </a:r>
            <a:r>
              <a:rPr lang="en-US" i="1" baseline="-25000" dirty="0" err="1"/>
              <a:t>e</a:t>
            </a:r>
            <a:r>
              <a:rPr lang="en-US" dirty="0"/>
              <a:t> = ½ </a:t>
            </a:r>
            <a:r>
              <a:rPr lang="en-US" i="1" dirty="0" err="1"/>
              <a:t>k</a:t>
            </a:r>
            <a:r>
              <a:rPr lang="en-US" i="1" baseline="-25000" dirty="0" err="1"/>
              <a:t>T</a:t>
            </a:r>
            <a:r>
              <a:rPr lang="el-GR" i="1" dirty="0"/>
              <a:t>θ</a:t>
            </a:r>
            <a:r>
              <a:rPr lang="en-US" baseline="30000" dirty="0"/>
              <a:t>2</a:t>
            </a:r>
          </a:p>
          <a:p>
            <a:endParaRPr lang="en-US" dirty="0"/>
          </a:p>
          <a:p>
            <a:pPr lvl="1"/>
            <a:endParaRPr lang="en-US" sz="2800" dirty="0"/>
          </a:p>
          <a:p>
            <a:pPr lvl="1"/>
            <a:endParaRPr lang="en-US" sz="2800" baseline="30000" dirty="0"/>
          </a:p>
        </p:txBody>
      </p:sp>
    </p:spTree>
    <p:extLst>
      <p:ext uri="{BB962C8B-B14F-4D97-AF65-F5344CB8AC3E}">
        <p14:creationId xmlns:p14="http://schemas.microsoft.com/office/powerpoint/2010/main" val="669904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Gravitational Potential Energy (1 of 3)</a:t>
            </a:r>
          </a:p>
        </p:txBody>
      </p:sp>
      <p:sp>
        <p:nvSpPr>
          <p:cNvPr id="3" name="Content Placeholder 2"/>
          <p:cNvSpPr>
            <a:spLocks noGrp="1"/>
          </p:cNvSpPr>
          <p:nvPr>
            <p:ph idx="1"/>
          </p:nvPr>
        </p:nvSpPr>
        <p:spPr>
          <a:xfrm>
            <a:off x="838200" y="1361587"/>
            <a:ext cx="10515600" cy="5406175"/>
          </a:xfrm>
        </p:spPr>
        <p:txBody>
          <a:bodyPr>
            <a:normAutofit/>
          </a:bodyPr>
          <a:lstStyle/>
          <a:p>
            <a:r>
              <a:rPr lang="en-US" dirty="0"/>
              <a:t>Illustration &amp; Definition</a:t>
            </a:r>
          </a:p>
          <a:p>
            <a:pPr marL="457200" lvl="1" indent="0" algn="just">
              <a:buNone/>
            </a:pPr>
            <a:r>
              <a:rPr lang="en-US" sz="2000" dirty="0"/>
              <a:t>The gravitational potential energy </a:t>
            </a:r>
            <a:r>
              <a:rPr lang="en-US" sz="2000" i="1" dirty="0"/>
              <a:t>V</a:t>
            </a:r>
            <a:r>
              <a:rPr lang="en-US" sz="2000" i="1" baseline="-25000" dirty="0"/>
              <a:t>g</a:t>
            </a:r>
            <a:r>
              <a:rPr lang="en-US" sz="2000" dirty="0"/>
              <a:t> is defined as the work done on the body by a force equal and opposite to the weight in bringing the body to the position under consideration from some arbitrary datum plane where the potential energy is defined to be zero.</a:t>
            </a:r>
          </a:p>
          <a:p>
            <a:endParaRPr lang="en-US" dirty="0"/>
          </a:p>
          <a:p>
            <a:r>
              <a:rPr lang="en-US" dirty="0"/>
              <a:t>Potential Energy, </a:t>
            </a:r>
            <a:r>
              <a:rPr lang="en-US" i="1" dirty="0"/>
              <a:t>V</a:t>
            </a:r>
            <a:r>
              <a:rPr lang="en-US" i="1" baseline="-25000" dirty="0"/>
              <a:t>g</a:t>
            </a:r>
            <a:r>
              <a:rPr lang="en-US" dirty="0"/>
              <a:t> = </a:t>
            </a:r>
            <a:r>
              <a:rPr lang="en-US" i="1" dirty="0" err="1"/>
              <a:t>mgh</a:t>
            </a:r>
            <a:endParaRPr lang="en-US" dirty="0"/>
          </a:p>
          <a:p>
            <a:pPr lvl="1"/>
            <a:r>
              <a:rPr lang="en-US" dirty="0"/>
              <a:t>Height </a:t>
            </a:r>
            <a:r>
              <a:rPr lang="en-US" i="1" dirty="0"/>
              <a:t>h</a:t>
            </a:r>
            <a:r>
              <a:rPr lang="en-US" dirty="0"/>
              <a:t> is measured from the datum.</a:t>
            </a:r>
          </a:p>
          <a:p>
            <a:pPr lvl="1"/>
            <a:r>
              <a:rPr lang="en-US" dirty="0"/>
              <a:t>Above the datum is considered positive.</a:t>
            </a:r>
          </a:p>
          <a:p>
            <a:pPr lvl="1"/>
            <a:r>
              <a:rPr lang="en-US" dirty="0"/>
              <a:t>Below the datum is considered negative.</a:t>
            </a:r>
          </a:p>
          <a:p>
            <a:endParaRPr lang="en-US" dirty="0"/>
          </a:p>
          <a:p>
            <a:r>
              <a:rPr lang="en-US" dirty="0"/>
              <a:t>Change in Potential Energy, </a:t>
            </a:r>
            <a:r>
              <a:rPr lang="el-GR" dirty="0"/>
              <a:t>Δ</a:t>
            </a:r>
            <a:r>
              <a:rPr lang="en-US" i="1" dirty="0"/>
              <a:t>V</a:t>
            </a:r>
            <a:r>
              <a:rPr lang="en-US" i="1" baseline="-25000" dirty="0"/>
              <a:t>g</a:t>
            </a:r>
            <a:r>
              <a:rPr lang="en-US" dirty="0"/>
              <a:t> = </a:t>
            </a:r>
            <a:r>
              <a:rPr lang="en-US" i="1" dirty="0"/>
              <a:t>mg</a:t>
            </a:r>
            <a:r>
              <a:rPr lang="el-GR" dirty="0"/>
              <a:t> Δ</a:t>
            </a:r>
            <a:r>
              <a:rPr lang="en-US" i="1" dirty="0"/>
              <a:t>h</a:t>
            </a:r>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2854236"/>
            <a:ext cx="3657600" cy="3913526"/>
          </a:xfrm>
          <a:prstGeom prst="rect">
            <a:avLst/>
          </a:prstGeom>
        </p:spPr>
      </p:pic>
    </p:spTree>
    <p:extLst>
      <p:ext uri="{BB962C8B-B14F-4D97-AF65-F5344CB8AC3E}">
        <p14:creationId xmlns:p14="http://schemas.microsoft.com/office/powerpoint/2010/main" val="4285167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Gravitational Potential Energy (2 of 2)</a:t>
            </a:r>
          </a:p>
        </p:txBody>
      </p:sp>
      <p:sp>
        <p:nvSpPr>
          <p:cNvPr id="3" name="Content Placeholder 2"/>
          <p:cNvSpPr>
            <a:spLocks noGrp="1"/>
          </p:cNvSpPr>
          <p:nvPr>
            <p:ph idx="1"/>
          </p:nvPr>
        </p:nvSpPr>
        <p:spPr>
          <a:xfrm>
            <a:off x="838200" y="1361587"/>
            <a:ext cx="10515600" cy="5406175"/>
          </a:xfrm>
        </p:spPr>
        <p:txBody>
          <a:bodyPr>
            <a:normAutofit/>
          </a:bodyPr>
          <a:lstStyle/>
          <a:p>
            <a:r>
              <a:rPr lang="en-US" dirty="0"/>
              <a:t>Path Irrelevance</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67600" y="1361587"/>
            <a:ext cx="3886200" cy="3202565"/>
          </a:xfrm>
          <a:prstGeom prst="rect">
            <a:avLst/>
          </a:prstGeom>
        </p:spPr>
      </p:pic>
    </p:spTree>
    <p:extLst>
      <p:ext uri="{BB962C8B-B14F-4D97-AF65-F5344CB8AC3E}">
        <p14:creationId xmlns:p14="http://schemas.microsoft.com/office/powerpoint/2010/main" val="2764985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Gravitational Potential Energy (3 of 3)</a:t>
            </a:r>
          </a:p>
        </p:txBody>
      </p:sp>
      <p:sp>
        <p:nvSpPr>
          <p:cNvPr id="3" name="Content Placeholder 2"/>
          <p:cNvSpPr>
            <a:spLocks noGrp="1"/>
          </p:cNvSpPr>
          <p:nvPr>
            <p:ph idx="1"/>
          </p:nvPr>
        </p:nvSpPr>
        <p:spPr>
          <a:xfrm>
            <a:off x="838200" y="1361587"/>
            <a:ext cx="7042484" cy="5406175"/>
          </a:xfrm>
        </p:spPr>
        <p:txBody>
          <a:bodyPr>
            <a:normAutofit/>
          </a:bodyPr>
          <a:lstStyle/>
          <a:p>
            <a:r>
              <a:rPr lang="en-US" dirty="0"/>
              <a:t>Virtual Displacements and Potential Energy</a:t>
            </a:r>
          </a:p>
          <a:p>
            <a:pPr lvl="1"/>
            <a:r>
              <a:rPr lang="en-US" dirty="0"/>
              <a:t>Virtual Displacement, </a:t>
            </a:r>
            <a:r>
              <a:rPr lang="el-GR" i="1" dirty="0"/>
              <a:t>δ</a:t>
            </a:r>
            <a:r>
              <a:rPr lang="en-US" i="1" dirty="0"/>
              <a:t>h</a:t>
            </a:r>
          </a:p>
          <a:p>
            <a:pPr lvl="1"/>
            <a:r>
              <a:rPr lang="en-US" dirty="0"/>
              <a:t>Virtual Change in Potential Energy, </a:t>
            </a:r>
            <a:r>
              <a:rPr lang="el-GR" i="1" dirty="0"/>
              <a:t>δ</a:t>
            </a:r>
            <a:r>
              <a:rPr lang="en-US" i="1" dirty="0"/>
              <a:t>V</a:t>
            </a:r>
            <a:r>
              <a:rPr lang="en-US" i="1" baseline="-25000" dirty="0"/>
              <a:t>g</a:t>
            </a:r>
            <a:r>
              <a:rPr lang="en-US" dirty="0"/>
              <a:t> = </a:t>
            </a:r>
            <a:r>
              <a:rPr lang="en-US" i="1" dirty="0"/>
              <a:t>mg </a:t>
            </a:r>
            <a:r>
              <a:rPr lang="el-GR" i="1" dirty="0"/>
              <a:t>δ</a:t>
            </a:r>
            <a:r>
              <a:rPr lang="en-US" i="1" dirty="0"/>
              <a:t>h</a:t>
            </a:r>
          </a:p>
          <a:p>
            <a:endParaRPr lang="en-US" dirty="0"/>
          </a:p>
          <a:p>
            <a:r>
              <a:rPr lang="en-US" dirty="0"/>
              <a:t>Sign Convention</a:t>
            </a:r>
          </a:p>
          <a:p>
            <a:pPr lvl="1"/>
            <a:r>
              <a:rPr lang="en-US" sz="2000" dirty="0"/>
              <a:t>If the virtual displacement is </a:t>
            </a:r>
            <a:r>
              <a:rPr lang="en-US" sz="2000" b="1" dirty="0"/>
              <a:t>upward</a:t>
            </a:r>
            <a:r>
              <a:rPr lang="en-US" sz="2000" dirty="0"/>
              <a:t>, the sign of the virtual change in gravitational potential energy is </a:t>
            </a:r>
            <a:r>
              <a:rPr lang="en-US" sz="2000" b="1" dirty="0"/>
              <a:t>positive</a:t>
            </a:r>
            <a:r>
              <a:rPr lang="en-US" sz="2000" dirty="0"/>
              <a:t>.</a:t>
            </a:r>
          </a:p>
          <a:p>
            <a:pPr lvl="1"/>
            <a:endParaRPr lang="en-US" sz="2000" dirty="0"/>
          </a:p>
          <a:p>
            <a:pPr lvl="1"/>
            <a:r>
              <a:rPr lang="en-US" sz="2000" dirty="0"/>
              <a:t>If the virtual displacement is </a:t>
            </a:r>
            <a:r>
              <a:rPr lang="en-US" sz="2000" b="1" dirty="0"/>
              <a:t>downward</a:t>
            </a:r>
            <a:r>
              <a:rPr lang="en-US" sz="2000" dirty="0"/>
              <a:t>, the sign of the virtual change in gravitational potential energy is </a:t>
            </a:r>
            <a:r>
              <a:rPr lang="en-US" sz="2000" b="1" dirty="0"/>
              <a:t>negative</a:t>
            </a:r>
            <a:r>
              <a:rPr lang="en-US" sz="2000" dirty="0"/>
              <a:t>.</a:t>
            </a:r>
          </a:p>
          <a:p>
            <a:pPr lvl="1"/>
            <a:endParaRPr lang="en-US" sz="2000" dirty="0"/>
          </a:p>
          <a:p>
            <a:r>
              <a:rPr lang="en-US" sz="2400" dirty="0"/>
              <a:t>The work done on the body is the negative of the potential energy change of the body.  </a:t>
            </a:r>
          </a:p>
          <a:p>
            <a:endParaRPr lang="en-US" sz="2400" dirty="0"/>
          </a:p>
          <a:p>
            <a:endParaRPr lang="en-US" dirty="0"/>
          </a:p>
          <a:p>
            <a:endParaRPr lang="en-US"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84958" y="1361587"/>
            <a:ext cx="3657600" cy="3913526"/>
          </a:xfrm>
          <a:prstGeom prst="rect">
            <a:avLst/>
          </a:prstGeom>
        </p:spPr>
      </p:pic>
    </p:spTree>
    <p:extLst>
      <p:ext uri="{BB962C8B-B14F-4D97-AF65-F5344CB8AC3E}">
        <p14:creationId xmlns:p14="http://schemas.microsoft.com/office/powerpoint/2010/main" val="170071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The Principle of Virtual Work Restated</a:t>
            </a:r>
          </a:p>
        </p:txBody>
      </p:sp>
      <p:sp>
        <p:nvSpPr>
          <p:cNvPr id="3" name="Content Placeholder 2"/>
          <p:cNvSpPr>
            <a:spLocks noGrp="1"/>
          </p:cNvSpPr>
          <p:nvPr>
            <p:ph idx="1"/>
          </p:nvPr>
        </p:nvSpPr>
        <p:spPr>
          <a:xfrm>
            <a:off x="838199" y="1361587"/>
            <a:ext cx="10515601" cy="5406175"/>
          </a:xfrm>
        </p:spPr>
        <p:txBody>
          <a:bodyPr>
            <a:normAutofit/>
          </a:bodyPr>
          <a:lstStyle/>
          <a:p>
            <a:r>
              <a:rPr lang="en-US" dirty="0"/>
              <a:t>The Equation Restated</a:t>
            </a:r>
          </a:p>
          <a:p>
            <a:pPr marL="457200" lvl="1" indent="0">
              <a:buNone/>
            </a:pPr>
            <a:r>
              <a:rPr lang="en-US" sz="2000" dirty="0"/>
              <a:t>The virtual work done by all external active forces (other than the gravitational and spring forces accounted for in the potential energy terms) on a mechanical system in equilibrium equals the  corresponding change in the total elastic and gravitational potential energy of the system for any and all virtual displacements consistent with the constraints.</a:t>
            </a:r>
          </a:p>
          <a:p>
            <a:endParaRPr lang="en-US" dirty="0"/>
          </a:p>
          <a:p>
            <a:r>
              <a:rPr lang="en-US" dirty="0"/>
              <a:t>Mathematical Expression:  </a:t>
            </a:r>
            <a:r>
              <a:rPr lang="el-GR" i="1" dirty="0"/>
              <a:t>δ</a:t>
            </a:r>
            <a:r>
              <a:rPr lang="en-US" i="1" dirty="0"/>
              <a:t>U′ </a:t>
            </a:r>
            <a:r>
              <a:rPr lang="en-US" dirty="0"/>
              <a:t>– (</a:t>
            </a:r>
            <a:r>
              <a:rPr lang="el-GR" i="1" dirty="0"/>
              <a:t>δ</a:t>
            </a:r>
            <a:r>
              <a:rPr lang="en-US" i="1" dirty="0" err="1"/>
              <a:t>V</a:t>
            </a:r>
            <a:r>
              <a:rPr lang="en-US" i="1" baseline="-25000" dirty="0" err="1"/>
              <a:t>e</a:t>
            </a:r>
            <a:r>
              <a:rPr lang="en-US" i="1" dirty="0"/>
              <a:t> </a:t>
            </a:r>
            <a:r>
              <a:rPr lang="en-US" dirty="0"/>
              <a:t>+ </a:t>
            </a:r>
            <a:r>
              <a:rPr lang="el-GR" i="1" dirty="0"/>
              <a:t>δ</a:t>
            </a:r>
            <a:r>
              <a:rPr lang="en-US" i="1" dirty="0"/>
              <a:t>V</a:t>
            </a:r>
            <a:r>
              <a:rPr lang="en-US" i="1" baseline="-25000" dirty="0"/>
              <a:t>g</a:t>
            </a:r>
            <a:r>
              <a:rPr lang="en-US" dirty="0"/>
              <a:t>) = 0  or  </a:t>
            </a:r>
            <a:r>
              <a:rPr lang="el-GR" i="1" dirty="0"/>
              <a:t>δ</a:t>
            </a:r>
            <a:r>
              <a:rPr lang="en-US" i="1" dirty="0"/>
              <a:t>U′ </a:t>
            </a:r>
            <a:r>
              <a:rPr lang="en-US" dirty="0"/>
              <a:t>=</a:t>
            </a:r>
            <a:r>
              <a:rPr lang="en-US" i="1" dirty="0"/>
              <a:t> </a:t>
            </a:r>
            <a:r>
              <a:rPr lang="el-GR" i="1" dirty="0"/>
              <a:t>δ</a:t>
            </a:r>
            <a:r>
              <a:rPr lang="en-US" i="1" dirty="0"/>
              <a:t>V</a:t>
            </a:r>
            <a:endParaRPr lang="en-US" dirty="0"/>
          </a:p>
          <a:p>
            <a:endParaRPr lang="en-US" dirty="0"/>
          </a:p>
          <a:p>
            <a:pPr lvl="1"/>
            <a:r>
              <a:rPr lang="el-GR" i="1" dirty="0"/>
              <a:t>δ</a:t>
            </a:r>
            <a:r>
              <a:rPr lang="en-US" i="1" dirty="0"/>
              <a:t>U′</a:t>
            </a:r>
            <a:r>
              <a:rPr lang="en-US" dirty="0"/>
              <a:t> = sum of the work done by all active forces other than springs or weight.</a:t>
            </a:r>
          </a:p>
          <a:p>
            <a:pPr lvl="1"/>
            <a:r>
              <a:rPr lang="en-US" dirty="0"/>
              <a:t>-</a:t>
            </a:r>
            <a:r>
              <a:rPr lang="el-GR" i="1" dirty="0"/>
              <a:t>δ</a:t>
            </a:r>
            <a:r>
              <a:rPr lang="en-US" i="1" dirty="0" err="1"/>
              <a:t>V</a:t>
            </a:r>
            <a:r>
              <a:rPr lang="en-US" i="1" baseline="-25000" dirty="0" err="1"/>
              <a:t>e</a:t>
            </a:r>
            <a:r>
              <a:rPr lang="en-US" dirty="0"/>
              <a:t> = work done by the spring forces.</a:t>
            </a:r>
          </a:p>
          <a:p>
            <a:pPr lvl="1"/>
            <a:r>
              <a:rPr lang="en-US" dirty="0"/>
              <a:t>-</a:t>
            </a:r>
            <a:r>
              <a:rPr lang="el-GR" i="1" dirty="0"/>
              <a:t>δ</a:t>
            </a:r>
            <a:r>
              <a:rPr lang="en-US" i="1" dirty="0"/>
              <a:t>V</a:t>
            </a:r>
            <a:r>
              <a:rPr lang="en-US" i="1" baseline="-25000" dirty="0"/>
              <a:t>g</a:t>
            </a:r>
            <a:r>
              <a:rPr lang="en-US" dirty="0"/>
              <a:t> = work done by the weight forces.</a:t>
            </a:r>
          </a:p>
          <a:p>
            <a:pPr lvl="1"/>
            <a:r>
              <a:rPr lang="el-GR" i="1" dirty="0"/>
              <a:t>δ</a:t>
            </a:r>
            <a:r>
              <a:rPr lang="en-US" i="1" dirty="0"/>
              <a:t>V </a:t>
            </a:r>
            <a:r>
              <a:rPr lang="en-US" dirty="0"/>
              <a:t>= change in total elastic and gravitational potential energy of the system.</a:t>
            </a:r>
          </a:p>
          <a:p>
            <a:pPr lvl="1"/>
            <a:r>
              <a:rPr lang="en-US" dirty="0"/>
              <a:t>The equation above is also called the </a:t>
            </a:r>
            <a:r>
              <a:rPr lang="en-US" i="1" dirty="0"/>
              <a:t>energy equation</a:t>
            </a:r>
            <a:r>
              <a:rPr lang="en-US" dirty="0"/>
              <a:t>.</a:t>
            </a:r>
          </a:p>
        </p:txBody>
      </p:sp>
    </p:spTree>
    <p:extLst>
      <p:ext uri="{BB962C8B-B14F-4D97-AF65-F5344CB8AC3E}">
        <p14:creationId xmlns:p14="http://schemas.microsoft.com/office/powerpoint/2010/main" val="2861647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Active Force Diagrams</a:t>
            </a:r>
          </a:p>
        </p:txBody>
      </p:sp>
      <p:sp>
        <p:nvSpPr>
          <p:cNvPr id="3" name="Content Placeholder 2"/>
          <p:cNvSpPr>
            <a:spLocks noGrp="1"/>
          </p:cNvSpPr>
          <p:nvPr>
            <p:ph idx="1"/>
          </p:nvPr>
        </p:nvSpPr>
        <p:spPr>
          <a:xfrm>
            <a:off x="838199" y="1361587"/>
            <a:ext cx="10515601" cy="5406175"/>
          </a:xfrm>
        </p:spPr>
        <p:txBody>
          <a:bodyPr>
            <a:normAutofit/>
          </a:bodyPr>
          <a:lstStyle/>
          <a:p>
            <a:r>
              <a:rPr lang="en-US" dirty="0"/>
              <a:t>Illustration</a:t>
            </a:r>
          </a:p>
          <a:p>
            <a:endParaRPr lang="en-US" dirty="0"/>
          </a:p>
          <a:p>
            <a:pPr lvl="1"/>
            <a:r>
              <a:rPr lang="en-US" dirty="0"/>
              <a:t>(</a:t>
            </a:r>
            <a:r>
              <a:rPr lang="en-US" i="1" dirty="0"/>
              <a:t>a</a:t>
            </a:r>
            <a:r>
              <a:rPr lang="en-US" dirty="0"/>
              <a:t>) Body of Interest</a:t>
            </a:r>
          </a:p>
          <a:p>
            <a:pPr lvl="1"/>
            <a:endParaRPr lang="en-US" dirty="0"/>
          </a:p>
          <a:p>
            <a:pPr lvl="1"/>
            <a:endParaRPr lang="en-US" dirty="0"/>
          </a:p>
          <a:p>
            <a:pPr lvl="1"/>
            <a:r>
              <a:rPr lang="en-US" dirty="0"/>
              <a:t>(</a:t>
            </a:r>
            <a:r>
              <a:rPr lang="en-US" i="1" dirty="0"/>
              <a:t>b</a:t>
            </a:r>
            <a:r>
              <a:rPr lang="en-US" dirty="0"/>
              <a:t>) Use of Equation 7/3</a:t>
            </a:r>
          </a:p>
          <a:p>
            <a:pPr lvl="1"/>
            <a:endParaRPr lang="en-US" dirty="0"/>
          </a:p>
          <a:p>
            <a:pPr lvl="1"/>
            <a:endParaRPr lang="en-US" dirty="0"/>
          </a:p>
          <a:p>
            <a:pPr lvl="1"/>
            <a:r>
              <a:rPr lang="en-US" dirty="0"/>
              <a:t>(</a:t>
            </a:r>
            <a:r>
              <a:rPr lang="en-US" i="1" dirty="0"/>
              <a:t>c</a:t>
            </a:r>
            <a:r>
              <a:rPr lang="en-US" dirty="0"/>
              <a:t>) Use of Equation 7/6</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239000" y="1361587"/>
            <a:ext cx="4114800" cy="5443328"/>
          </a:xfrm>
          <a:prstGeom prst="rect">
            <a:avLst/>
          </a:prstGeom>
        </p:spPr>
      </p:pic>
    </p:spTree>
    <p:extLst>
      <p:ext uri="{BB962C8B-B14F-4D97-AF65-F5344CB8AC3E}">
        <p14:creationId xmlns:p14="http://schemas.microsoft.com/office/powerpoint/2010/main" val="2321896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Stability of Equilibrium (1 of 2)</a:t>
            </a:r>
          </a:p>
        </p:txBody>
      </p:sp>
      <p:sp>
        <p:nvSpPr>
          <p:cNvPr id="3" name="Content Placeholder 2"/>
          <p:cNvSpPr>
            <a:spLocks noGrp="1"/>
          </p:cNvSpPr>
          <p:nvPr>
            <p:ph idx="1"/>
          </p:nvPr>
        </p:nvSpPr>
        <p:spPr>
          <a:xfrm>
            <a:off x="838199" y="1361587"/>
            <a:ext cx="10515601" cy="5406175"/>
          </a:xfrm>
        </p:spPr>
        <p:txBody>
          <a:bodyPr>
            <a:normAutofit/>
          </a:bodyPr>
          <a:lstStyle/>
          <a:p>
            <a:r>
              <a:rPr lang="en-US" dirty="0"/>
              <a:t>Introduction</a:t>
            </a:r>
          </a:p>
          <a:p>
            <a:pPr lvl="1"/>
            <a:r>
              <a:rPr lang="en-US" sz="2000" dirty="0"/>
              <a:t>Consider a mechanical system where movement is accompanied by changes in gravitational and elastic potential energies and where no work is done on the system by </a:t>
            </a:r>
            <a:r>
              <a:rPr lang="en-US" sz="2000" dirty="0" err="1"/>
              <a:t>nonpotential</a:t>
            </a:r>
            <a:r>
              <a:rPr lang="en-US" sz="2000" dirty="0"/>
              <a:t> forces (</a:t>
            </a:r>
            <a:r>
              <a:rPr lang="el-GR" sz="2000" i="1" dirty="0"/>
              <a:t>δ</a:t>
            </a:r>
            <a:r>
              <a:rPr lang="en-US" sz="2000" i="1" dirty="0"/>
              <a:t>U′ </a:t>
            </a:r>
            <a:r>
              <a:rPr lang="en-US" sz="2000" dirty="0"/>
              <a:t>= 0).</a:t>
            </a:r>
          </a:p>
          <a:p>
            <a:pPr lvl="1"/>
            <a:endParaRPr lang="en-US" sz="2000" dirty="0"/>
          </a:p>
          <a:p>
            <a:pPr lvl="1"/>
            <a:r>
              <a:rPr lang="el-GR" sz="2000" i="1" dirty="0"/>
              <a:t>δ</a:t>
            </a:r>
            <a:r>
              <a:rPr lang="en-US" sz="2000" i="1" dirty="0"/>
              <a:t>U′ - </a:t>
            </a:r>
            <a:r>
              <a:rPr lang="en-US" sz="2000" dirty="0"/>
              <a:t>(</a:t>
            </a:r>
            <a:r>
              <a:rPr lang="el-GR" sz="2000" i="1" dirty="0"/>
              <a:t>δ</a:t>
            </a:r>
            <a:r>
              <a:rPr lang="en-US" sz="2000" i="1" dirty="0" err="1"/>
              <a:t>V</a:t>
            </a:r>
            <a:r>
              <a:rPr lang="en-US" sz="2000" i="1" baseline="-25000" dirty="0" err="1"/>
              <a:t>e</a:t>
            </a:r>
            <a:r>
              <a:rPr lang="en-US" sz="2000" i="1" dirty="0"/>
              <a:t> </a:t>
            </a:r>
            <a:r>
              <a:rPr lang="en-US" sz="2000" dirty="0"/>
              <a:t>+ </a:t>
            </a:r>
            <a:r>
              <a:rPr lang="el-GR" sz="2000" i="1" dirty="0"/>
              <a:t>δ</a:t>
            </a:r>
            <a:r>
              <a:rPr lang="en-US" sz="2000" i="1" dirty="0"/>
              <a:t>V</a:t>
            </a:r>
            <a:r>
              <a:rPr lang="en-US" sz="2000" i="1" baseline="-25000" dirty="0"/>
              <a:t>g</a:t>
            </a:r>
            <a:r>
              <a:rPr lang="en-US" sz="2000" dirty="0"/>
              <a:t>) = 0  or</a:t>
            </a:r>
            <a:r>
              <a:rPr lang="en-US" sz="2000" i="1" dirty="0"/>
              <a:t>   </a:t>
            </a:r>
            <a:r>
              <a:rPr lang="en-US" sz="2000" dirty="0"/>
              <a:t>(</a:t>
            </a:r>
            <a:r>
              <a:rPr lang="el-GR" sz="2000" i="1" dirty="0"/>
              <a:t>δ</a:t>
            </a:r>
            <a:r>
              <a:rPr lang="en-US" sz="2000" i="1" dirty="0" err="1"/>
              <a:t>V</a:t>
            </a:r>
            <a:r>
              <a:rPr lang="en-US" sz="2000" i="1" baseline="-25000" dirty="0" err="1"/>
              <a:t>e</a:t>
            </a:r>
            <a:r>
              <a:rPr lang="en-US" sz="2000" i="1" dirty="0"/>
              <a:t> </a:t>
            </a:r>
            <a:r>
              <a:rPr lang="en-US" sz="2000" dirty="0"/>
              <a:t>+ </a:t>
            </a:r>
            <a:r>
              <a:rPr lang="el-GR" sz="2000" i="1" dirty="0"/>
              <a:t>δ</a:t>
            </a:r>
            <a:r>
              <a:rPr lang="en-US" sz="2000" i="1" dirty="0"/>
              <a:t>V</a:t>
            </a:r>
            <a:r>
              <a:rPr lang="en-US" sz="2000" i="1" baseline="-25000" dirty="0"/>
              <a:t>g</a:t>
            </a:r>
            <a:r>
              <a:rPr lang="en-US" sz="2000" dirty="0"/>
              <a:t>) = 0   or   </a:t>
            </a:r>
            <a:r>
              <a:rPr lang="el-GR" sz="2000" i="1" dirty="0"/>
              <a:t>δ</a:t>
            </a:r>
            <a:r>
              <a:rPr lang="en-US" sz="2000" dirty="0"/>
              <a:t> (</a:t>
            </a:r>
            <a:r>
              <a:rPr lang="en-US" sz="2000" i="1" dirty="0" err="1"/>
              <a:t>V</a:t>
            </a:r>
            <a:r>
              <a:rPr lang="en-US" sz="2000" i="1" baseline="-25000" dirty="0" err="1"/>
              <a:t>e</a:t>
            </a:r>
            <a:r>
              <a:rPr lang="en-US" sz="2000" i="1" dirty="0"/>
              <a:t> </a:t>
            </a:r>
            <a:r>
              <a:rPr lang="en-US" sz="2000" dirty="0"/>
              <a:t>+ </a:t>
            </a:r>
            <a:r>
              <a:rPr lang="en-US" sz="2000" i="1" dirty="0"/>
              <a:t>V</a:t>
            </a:r>
            <a:r>
              <a:rPr lang="en-US" sz="2000" i="1" baseline="-25000" dirty="0"/>
              <a:t>g</a:t>
            </a:r>
            <a:r>
              <a:rPr lang="en-US" sz="2000" dirty="0"/>
              <a:t>) = 0   or   </a:t>
            </a:r>
            <a:r>
              <a:rPr lang="el-GR" sz="2000" i="1" dirty="0"/>
              <a:t>δ</a:t>
            </a:r>
            <a:r>
              <a:rPr lang="en-US" sz="2000" i="1" dirty="0"/>
              <a:t>V</a:t>
            </a:r>
            <a:r>
              <a:rPr lang="en-US" sz="2000" dirty="0"/>
              <a:t> = 0</a:t>
            </a:r>
          </a:p>
          <a:p>
            <a:pPr lvl="1"/>
            <a:endParaRPr lang="en-US" sz="2000" dirty="0"/>
          </a:p>
          <a:p>
            <a:pPr lvl="1"/>
            <a:r>
              <a:rPr lang="en-US" sz="2000" dirty="0"/>
              <a:t>The total potential energy </a:t>
            </a:r>
            <a:r>
              <a:rPr lang="en-US" sz="2000" i="1" dirty="0"/>
              <a:t>V</a:t>
            </a:r>
            <a:r>
              <a:rPr lang="en-US" sz="2000" dirty="0"/>
              <a:t> of the system is constant or has a stationary value.</a:t>
            </a:r>
          </a:p>
          <a:p>
            <a:pPr lvl="1"/>
            <a:endParaRPr lang="en-US" sz="2000" dirty="0"/>
          </a:p>
          <a:p>
            <a:r>
              <a:rPr lang="en-US" sz="2400" dirty="0"/>
              <a:t>One-Degree-of-Freedom System Implication</a:t>
            </a:r>
          </a:p>
          <a:p>
            <a:pPr lvl="1"/>
            <a:r>
              <a:rPr lang="en-US" sz="2000" dirty="0"/>
              <a:t>Potential energy is a function of some variable, </a:t>
            </a:r>
            <a:r>
              <a:rPr lang="en-US" sz="2000" i="1" dirty="0"/>
              <a:t>x</a:t>
            </a:r>
            <a:r>
              <a:rPr lang="en-US" sz="2000" dirty="0"/>
              <a:t>, and its derivatives.</a:t>
            </a:r>
          </a:p>
          <a:p>
            <a:pPr lvl="1"/>
            <a:r>
              <a:rPr lang="en-US" sz="2000" dirty="0"/>
              <a:t>Then…</a:t>
            </a:r>
            <a:r>
              <a:rPr lang="en-US" sz="2000" i="1" dirty="0" err="1"/>
              <a:t>dV</a:t>
            </a:r>
            <a:r>
              <a:rPr lang="en-US" sz="2000" dirty="0"/>
              <a:t>/</a:t>
            </a:r>
            <a:r>
              <a:rPr lang="en-US" sz="2000" i="1" dirty="0"/>
              <a:t>dx</a:t>
            </a:r>
            <a:r>
              <a:rPr lang="en-US" sz="2000" dirty="0"/>
              <a:t> = 0 for equilibrium.</a:t>
            </a:r>
          </a:p>
          <a:p>
            <a:pPr lvl="1"/>
            <a:endParaRPr lang="en-US" sz="2000" dirty="0"/>
          </a:p>
          <a:p>
            <a:endParaRPr lang="en-US" dirty="0"/>
          </a:p>
        </p:txBody>
      </p:sp>
    </p:spTree>
    <p:extLst>
      <p:ext uri="{BB962C8B-B14F-4D97-AF65-F5344CB8AC3E}">
        <p14:creationId xmlns:p14="http://schemas.microsoft.com/office/powerpoint/2010/main" val="362964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 Sign Convention</a:t>
            </a:r>
          </a:p>
        </p:txBody>
      </p:sp>
      <p:sp>
        <p:nvSpPr>
          <p:cNvPr id="3" name="Content Placeholder 2"/>
          <p:cNvSpPr>
            <a:spLocks noGrp="1"/>
          </p:cNvSpPr>
          <p:nvPr>
            <p:ph idx="1"/>
          </p:nvPr>
        </p:nvSpPr>
        <p:spPr>
          <a:xfrm>
            <a:off x="838200" y="1361588"/>
            <a:ext cx="6146132" cy="5288594"/>
          </a:xfrm>
        </p:spPr>
        <p:txBody>
          <a:bodyPr/>
          <a:lstStyle/>
          <a:p>
            <a:r>
              <a:rPr lang="en-US" dirty="0"/>
              <a:t>Positive Work</a:t>
            </a:r>
          </a:p>
          <a:p>
            <a:pPr lvl="1"/>
            <a:r>
              <a:rPr lang="en-US" dirty="0"/>
              <a:t>Working component of </a:t>
            </a:r>
            <a:r>
              <a:rPr lang="en-US" i="1" dirty="0"/>
              <a:t>F</a:t>
            </a:r>
            <a:r>
              <a:rPr lang="en-US" dirty="0"/>
              <a:t> is in the same direction as the displacement.</a:t>
            </a:r>
          </a:p>
          <a:p>
            <a:pPr lvl="1"/>
            <a:endParaRPr lang="en-US" dirty="0"/>
          </a:p>
          <a:p>
            <a:pPr lvl="1"/>
            <a:endParaRPr lang="en-US" dirty="0"/>
          </a:p>
          <a:p>
            <a:pPr lvl="1"/>
            <a:endParaRPr lang="en-US" dirty="0"/>
          </a:p>
          <a:p>
            <a:r>
              <a:rPr lang="en-US" dirty="0"/>
              <a:t>Negative Work</a:t>
            </a:r>
          </a:p>
          <a:p>
            <a:pPr lvl="1"/>
            <a:r>
              <a:rPr lang="en-US" dirty="0"/>
              <a:t>Working component of </a:t>
            </a:r>
            <a:r>
              <a:rPr lang="en-US" i="1" dirty="0"/>
              <a:t>F</a:t>
            </a:r>
            <a:r>
              <a:rPr lang="en-US" dirty="0"/>
              <a:t> is in the opposite direction as the displacement.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882869"/>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3714249"/>
            <a:ext cx="3200400" cy="1381125"/>
          </a:xfrm>
          <a:prstGeom prst="rect">
            <a:avLst/>
          </a:prstGeom>
        </p:spPr>
      </p:pic>
    </p:spTree>
    <p:extLst>
      <p:ext uri="{BB962C8B-B14F-4D97-AF65-F5344CB8AC3E}">
        <p14:creationId xmlns:p14="http://schemas.microsoft.com/office/powerpoint/2010/main" val="112363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Stability of Equilibrium (2 of 2)</a:t>
            </a:r>
          </a:p>
        </p:txBody>
      </p:sp>
      <p:sp>
        <p:nvSpPr>
          <p:cNvPr id="3" name="Content Placeholder 2"/>
          <p:cNvSpPr>
            <a:spLocks noGrp="1"/>
          </p:cNvSpPr>
          <p:nvPr>
            <p:ph idx="1"/>
          </p:nvPr>
        </p:nvSpPr>
        <p:spPr>
          <a:xfrm>
            <a:off x="838199" y="1361587"/>
            <a:ext cx="10515601" cy="5261797"/>
          </a:xfrm>
        </p:spPr>
        <p:txBody>
          <a:bodyPr>
            <a:normAutofit/>
          </a:bodyPr>
          <a:lstStyle/>
          <a:p>
            <a:r>
              <a:rPr lang="en-US" dirty="0"/>
              <a:t>Conditions on Equilibrium</a:t>
            </a:r>
          </a:p>
          <a:p>
            <a:endParaRPr lang="en-US" dirty="0"/>
          </a:p>
          <a:p>
            <a:pPr lvl="1"/>
            <a:r>
              <a:rPr lang="en-US" dirty="0"/>
              <a:t>Stable:  Total Potential Energy is a Minimum</a:t>
            </a:r>
          </a:p>
          <a:p>
            <a:pPr lvl="1"/>
            <a:endParaRPr lang="en-US" dirty="0"/>
          </a:p>
          <a:p>
            <a:pPr lvl="1"/>
            <a:r>
              <a:rPr lang="en-US" dirty="0"/>
              <a:t>Unstable:  Total Potential Energy is a Maximum</a:t>
            </a:r>
          </a:p>
          <a:p>
            <a:pPr lvl="1"/>
            <a:endParaRPr lang="en-US" dirty="0"/>
          </a:p>
          <a:p>
            <a:pPr lvl="1"/>
            <a:r>
              <a:rPr lang="en-US" dirty="0"/>
              <a:t>Neutral:  Total Potential Energy is a Constant</a:t>
            </a:r>
          </a:p>
          <a:p>
            <a:pPr lvl="1"/>
            <a:endParaRPr lang="en-US" dirty="0"/>
          </a:p>
          <a:p>
            <a:pPr lvl="1"/>
            <a:r>
              <a:rPr lang="en-US" dirty="0"/>
              <a:t>Mathematical Summary</a:t>
            </a:r>
          </a:p>
          <a:p>
            <a:pPr lvl="1"/>
            <a:endParaRPr lang="en-US" sz="2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9301" y="4683460"/>
            <a:ext cx="2524499" cy="1939924"/>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6"/>
            <a:ext cx="3200400" cy="1113183"/>
          </a:xfrm>
          <a:prstGeom prst="rect">
            <a:avLst/>
          </a:prstGeom>
        </p:spPr>
      </p:pic>
    </p:spTree>
    <p:extLst>
      <p:ext uri="{BB962C8B-B14F-4D97-AF65-F5344CB8AC3E}">
        <p14:creationId xmlns:p14="http://schemas.microsoft.com/office/powerpoint/2010/main" val="1813656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7/4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The 10-kg cylinder is suspended by the spring, which has a stiffness of 2 </a:t>
            </a:r>
            <a:r>
              <a:rPr lang="en-US" sz="2000" dirty="0" err="1"/>
              <a:t>kN</a:t>
            </a:r>
            <a:r>
              <a:rPr lang="en-US" sz="2000" dirty="0"/>
              <a:t>/m. Plot the potential energy </a:t>
            </a:r>
            <a:r>
              <a:rPr lang="en-US" sz="2000" i="1" dirty="0"/>
              <a:t>V </a:t>
            </a:r>
            <a:r>
              <a:rPr lang="en-US" sz="2000" dirty="0"/>
              <a:t>of the system and show that it is minimum at the equilibrium position.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71445"/>
            <a:ext cx="1371600" cy="2468880"/>
          </a:xfrm>
          <a:prstGeom prst="rect">
            <a:avLst/>
          </a:prstGeom>
        </p:spPr>
      </p:pic>
    </p:spTree>
    <p:extLst>
      <p:ext uri="{BB962C8B-B14F-4D97-AF65-F5344CB8AC3E}">
        <p14:creationId xmlns:p14="http://schemas.microsoft.com/office/powerpoint/2010/main" val="553008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7/4 (2 of 3)</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6321" y="1361588"/>
            <a:ext cx="1371600" cy="246888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316562"/>
            <a:ext cx="3337560" cy="42579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7461"/>
            <a:ext cx="5943600" cy="3191505"/>
          </a:xfrm>
          <a:prstGeom prst="rect">
            <a:avLst/>
          </a:prstGeom>
        </p:spPr>
      </p:pic>
    </p:spTree>
    <p:extLst>
      <p:ext uri="{BB962C8B-B14F-4D97-AF65-F5344CB8AC3E}">
        <p14:creationId xmlns:p14="http://schemas.microsoft.com/office/powerpoint/2010/main" val="3212472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7/4 (3 of 3)</a:t>
            </a:r>
          </a:p>
        </p:txBody>
      </p:sp>
      <p:sp>
        <p:nvSpPr>
          <p:cNvPr id="3" name="Content Placeholder 2"/>
          <p:cNvSpPr>
            <a:spLocks noGrp="1"/>
          </p:cNvSpPr>
          <p:nvPr>
            <p:ph idx="1"/>
          </p:nvPr>
        </p:nvSpPr>
        <p:spPr/>
        <p:txBody>
          <a:bodyPr/>
          <a:lstStyle/>
          <a:p>
            <a:r>
              <a:rPr lang="en-US" dirty="0"/>
              <a:t>Solution (cont.)</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38200" y="1948865"/>
            <a:ext cx="5943600" cy="298573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948865"/>
            <a:ext cx="3200400" cy="3648456"/>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164721"/>
            <a:ext cx="3337560" cy="1255334"/>
          </a:xfrm>
          <a:prstGeom prst="rect">
            <a:avLst/>
          </a:prstGeom>
        </p:spPr>
      </p:pic>
    </p:spTree>
    <p:extLst>
      <p:ext uri="{BB962C8B-B14F-4D97-AF65-F5344CB8AC3E}">
        <p14:creationId xmlns:p14="http://schemas.microsoft.com/office/powerpoint/2010/main" val="1506059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7/5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The two uniform links, each of mass </a:t>
            </a:r>
            <a:r>
              <a:rPr lang="en-US" sz="2000" i="1" dirty="0"/>
              <a:t>m</a:t>
            </a:r>
            <a:r>
              <a:rPr lang="en-US" sz="2000" dirty="0"/>
              <a:t>, are in the vertical plane and are connected and constrained as shown. As the angle 𝜃 between the links increases with the application of the horizontal force </a:t>
            </a:r>
            <a:r>
              <a:rPr lang="en-US" sz="2000" i="1" dirty="0"/>
              <a:t>P</a:t>
            </a:r>
            <a:r>
              <a:rPr lang="en-US" sz="2000" dirty="0"/>
              <a:t>, the light rod, which is connected at </a:t>
            </a:r>
            <a:r>
              <a:rPr lang="en-US" sz="2000" i="1" dirty="0"/>
              <a:t>A </a:t>
            </a:r>
            <a:r>
              <a:rPr lang="en-US" sz="2000" dirty="0"/>
              <a:t>and passes through a pivoted collar at </a:t>
            </a:r>
            <a:r>
              <a:rPr lang="en-US" sz="2000" i="1" dirty="0"/>
              <a:t>B</a:t>
            </a:r>
            <a:r>
              <a:rPr lang="en-US" sz="2000" dirty="0"/>
              <a:t>, compresses the spring of stiffness </a:t>
            </a:r>
            <a:r>
              <a:rPr lang="en-US" sz="2000" i="1" dirty="0"/>
              <a:t>k</a:t>
            </a:r>
            <a:r>
              <a:rPr lang="en-US" sz="2000" dirty="0"/>
              <a:t>. If the spring is uncompressed in the position where 𝜃 = 0, determine the force </a:t>
            </a:r>
            <a:r>
              <a:rPr lang="en-US" sz="2000" i="1" dirty="0"/>
              <a:t>P </a:t>
            </a:r>
            <a:r>
              <a:rPr lang="en-US" sz="2000" dirty="0"/>
              <a:t>which will produce equilibrium at the angle 𝜃.</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38550"/>
            <a:ext cx="3200400" cy="2209691"/>
          </a:xfrm>
          <a:prstGeom prst="rect">
            <a:avLst/>
          </a:prstGeom>
        </p:spPr>
      </p:pic>
    </p:spTree>
    <p:extLst>
      <p:ext uri="{BB962C8B-B14F-4D97-AF65-F5344CB8AC3E}">
        <p14:creationId xmlns:p14="http://schemas.microsoft.com/office/powerpoint/2010/main" val="2282028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7/5 (2 of 3)</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20969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83665"/>
            <a:ext cx="5943600" cy="3006544"/>
          </a:xfrm>
          <a:prstGeom prst="rect">
            <a:avLst/>
          </a:prstGeom>
        </p:spPr>
      </p:pic>
    </p:spTree>
    <p:extLst>
      <p:ext uri="{BB962C8B-B14F-4D97-AF65-F5344CB8AC3E}">
        <p14:creationId xmlns:p14="http://schemas.microsoft.com/office/powerpoint/2010/main" val="1352092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7/5 (2 of 3)</a:t>
            </a:r>
          </a:p>
        </p:txBody>
      </p:sp>
      <p:sp>
        <p:nvSpPr>
          <p:cNvPr id="3" name="Content Placeholder 2"/>
          <p:cNvSpPr>
            <a:spLocks noGrp="1"/>
          </p:cNvSpPr>
          <p:nvPr>
            <p:ph idx="1"/>
          </p:nvPr>
        </p:nvSpPr>
        <p:spPr/>
        <p:txBody>
          <a:bodyPr/>
          <a:lstStyle/>
          <a:p>
            <a:r>
              <a:rPr lang="en-US" dirty="0"/>
              <a:t>Solution (cont.)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1361588"/>
            <a:ext cx="3200400" cy="220969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7164"/>
            <a:ext cx="5943600" cy="4258101"/>
          </a:xfrm>
          <a:prstGeom prst="rect">
            <a:avLst/>
          </a:prstGeom>
        </p:spPr>
      </p:pic>
    </p:spTree>
    <p:extLst>
      <p:ext uri="{BB962C8B-B14F-4D97-AF65-F5344CB8AC3E}">
        <p14:creationId xmlns:p14="http://schemas.microsoft.com/office/powerpoint/2010/main" val="2983039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7/6 (1 of 4)</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The ends of the uniform bar of mass </a:t>
            </a:r>
            <a:r>
              <a:rPr lang="en-US" sz="2000" i="1" dirty="0"/>
              <a:t>m </a:t>
            </a:r>
            <a:r>
              <a:rPr lang="en-US" sz="2000" dirty="0"/>
              <a:t>slide freely in the horizontal and vertical guides. Examine the stability conditions for the positions of equilibrium. The spring of stiffness </a:t>
            </a:r>
            <a:r>
              <a:rPr lang="en-US" sz="2000" i="1" dirty="0"/>
              <a:t>k </a:t>
            </a:r>
            <a:r>
              <a:rPr lang="en-US" sz="2000" dirty="0"/>
              <a:t>is </a:t>
            </a:r>
            <a:r>
              <a:rPr lang="en-US" sz="2000" dirty="0" err="1"/>
              <a:t>undeformed</a:t>
            </a:r>
            <a:r>
              <a:rPr lang="en-US" sz="2000" dirty="0"/>
              <a:t> when </a:t>
            </a:r>
            <a:r>
              <a:rPr lang="en-US" sz="2000" i="1" dirty="0"/>
              <a:t>x </a:t>
            </a:r>
            <a:r>
              <a:rPr lang="en-US" sz="2000" dirty="0"/>
              <a:t>= 0.</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17933"/>
            <a:ext cx="2743200" cy="2874475"/>
          </a:xfrm>
          <a:prstGeom prst="rect">
            <a:avLst/>
          </a:prstGeom>
        </p:spPr>
      </p:pic>
    </p:spTree>
    <p:extLst>
      <p:ext uri="{BB962C8B-B14F-4D97-AF65-F5344CB8AC3E}">
        <p14:creationId xmlns:p14="http://schemas.microsoft.com/office/powerpoint/2010/main" val="818107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7/6 (2 of 4)</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87447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514837"/>
            <a:ext cx="3337560" cy="61885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6150005"/>
            <a:ext cx="3337560" cy="388386"/>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22450"/>
            <a:ext cx="5943600" cy="4646054"/>
          </a:xfrm>
          <a:prstGeom prst="rect">
            <a:avLst/>
          </a:prstGeom>
        </p:spPr>
      </p:pic>
    </p:spTree>
    <p:extLst>
      <p:ext uri="{BB962C8B-B14F-4D97-AF65-F5344CB8AC3E}">
        <p14:creationId xmlns:p14="http://schemas.microsoft.com/office/powerpoint/2010/main" val="131660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7/6 (3 of 4)</a:t>
            </a:r>
          </a:p>
        </p:txBody>
      </p:sp>
      <p:sp>
        <p:nvSpPr>
          <p:cNvPr id="3" name="Content Placeholder 2"/>
          <p:cNvSpPr>
            <a:spLocks noGrp="1"/>
          </p:cNvSpPr>
          <p:nvPr>
            <p:ph idx="1"/>
          </p:nvPr>
        </p:nvSpPr>
        <p:spPr/>
        <p:txBody>
          <a:bodyPr/>
          <a:lstStyle/>
          <a:p>
            <a:r>
              <a:rPr lang="en-US" dirty="0"/>
              <a:t>Stability Equation</a:t>
            </a:r>
          </a:p>
          <a:p>
            <a:endParaRPr lang="en-US" dirty="0"/>
          </a:p>
          <a:p>
            <a:endParaRPr lang="en-US" dirty="0"/>
          </a:p>
          <a:p>
            <a:endParaRPr lang="en-US" dirty="0"/>
          </a:p>
          <a:p>
            <a:endParaRPr lang="en-US" dirty="0"/>
          </a:p>
          <a:p>
            <a:r>
              <a:rPr lang="en-US" dirty="0"/>
              <a:t>Stability Solution I</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874475"/>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31368"/>
            <a:ext cx="5943600" cy="1734914"/>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6007520"/>
            <a:ext cx="3337560" cy="642662"/>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534777"/>
            <a:ext cx="5943600" cy="2203231"/>
          </a:xfrm>
          <a:prstGeom prst="rect">
            <a:avLst/>
          </a:prstGeom>
        </p:spPr>
      </p:pic>
    </p:spTree>
    <p:extLst>
      <p:ext uri="{BB962C8B-B14F-4D97-AF65-F5344CB8AC3E}">
        <p14:creationId xmlns:p14="http://schemas.microsoft.com/office/powerpoint/2010/main" val="264501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 General Situation</a:t>
            </a:r>
          </a:p>
        </p:txBody>
      </p:sp>
      <p:sp>
        <p:nvSpPr>
          <p:cNvPr id="3" name="Content Placeholder 2"/>
          <p:cNvSpPr>
            <a:spLocks noGrp="1"/>
          </p:cNvSpPr>
          <p:nvPr>
            <p:ph idx="1"/>
          </p:nvPr>
        </p:nvSpPr>
        <p:spPr>
          <a:xfrm>
            <a:off x="838200" y="1361588"/>
            <a:ext cx="10515600" cy="5288594"/>
          </a:xfrm>
        </p:spPr>
        <p:txBody>
          <a:bodyPr/>
          <a:lstStyle/>
          <a:p>
            <a:r>
              <a:rPr lang="en-US" dirty="0"/>
              <a:t>General Illustration of Work by a Force</a:t>
            </a:r>
          </a:p>
          <a:p>
            <a:endParaRPr lang="en-US" dirty="0"/>
          </a:p>
          <a:p>
            <a:endParaRPr lang="en-US" dirty="0"/>
          </a:p>
          <a:p>
            <a:endParaRPr lang="en-US" dirty="0"/>
          </a:p>
          <a:p>
            <a:r>
              <a:rPr lang="en-US" dirty="0"/>
              <a:t>General Expression for Work by a Force</a:t>
            </a:r>
          </a:p>
          <a:p>
            <a:pPr lvl="1"/>
            <a:r>
              <a:rPr lang="en-US" i="1" dirty="0" err="1"/>
              <a:t>dU</a:t>
            </a:r>
            <a:r>
              <a:rPr lang="en-US" dirty="0"/>
              <a:t> = </a:t>
            </a:r>
            <a:r>
              <a:rPr lang="en-US" b="1" dirty="0" err="1"/>
              <a:t>F</a:t>
            </a:r>
            <a:r>
              <a:rPr lang="en-US" dirty="0" err="1"/>
              <a:t>·</a:t>
            </a:r>
            <a:r>
              <a:rPr lang="en-US" i="1" dirty="0" err="1"/>
              <a:t>d</a:t>
            </a:r>
            <a:r>
              <a:rPr lang="en-US" b="1" dirty="0" err="1"/>
              <a:t>r</a:t>
            </a:r>
            <a:endParaRPr lang="en-US" b="1" dirty="0"/>
          </a:p>
          <a:p>
            <a:pPr lvl="1"/>
            <a:endParaRPr lang="en-US" b="1"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330926"/>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53400" y="4437493"/>
            <a:ext cx="3200400" cy="1619479"/>
          </a:xfrm>
          <a:prstGeom prst="rect">
            <a:avLst/>
          </a:prstGeom>
        </p:spPr>
      </p:pic>
    </p:spTree>
    <p:extLst>
      <p:ext uri="{BB962C8B-B14F-4D97-AF65-F5344CB8AC3E}">
        <p14:creationId xmlns:p14="http://schemas.microsoft.com/office/powerpoint/2010/main" val="444258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7/4 – Sample Problem 7/6 (3 of 4)</a:t>
            </a:r>
          </a:p>
        </p:txBody>
      </p:sp>
      <p:sp>
        <p:nvSpPr>
          <p:cNvPr id="3" name="Content Placeholder 2"/>
          <p:cNvSpPr>
            <a:spLocks noGrp="1"/>
          </p:cNvSpPr>
          <p:nvPr>
            <p:ph idx="1"/>
          </p:nvPr>
        </p:nvSpPr>
        <p:spPr/>
        <p:txBody>
          <a:bodyPr/>
          <a:lstStyle/>
          <a:p>
            <a:r>
              <a:rPr lang="en-US" dirty="0"/>
              <a:t>Stability Solution II</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87447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824818"/>
            <a:ext cx="3337560" cy="1236609"/>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85643"/>
            <a:ext cx="5943600" cy="2379299"/>
          </a:xfrm>
          <a:prstGeom prst="rect">
            <a:avLst/>
          </a:prstGeom>
        </p:spPr>
      </p:pic>
    </p:spTree>
    <p:extLst>
      <p:ext uri="{BB962C8B-B14F-4D97-AF65-F5344CB8AC3E}">
        <p14:creationId xmlns:p14="http://schemas.microsoft.com/office/powerpoint/2010/main" val="177081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 Work of a Couple</a:t>
            </a:r>
          </a:p>
        </p:txBody>
      </p:sp>
      <p:sp>
        <p:nvSpPr>
          <p:cNvPr id="3" name="Content Placeholder 2"/>
          <p:cNvSpPr>
            <a:spLocks noGrp="1"/>
          </p:cNvSpPr>
          <p:nvPr>
            <p:ph idx="1"/>
          </p:nvPr>
        </p:nvSpPr>
        <p:spPr>
          <a:xfrm>
            <a:off x="838200" y="1361588"/>
            <a:ext cx="10515600" cy="5496412"/>
          </a:xfrm>
        </p:spPr>
        <p:txBody>
          <a:bodyPr/>
          <a:lstStyle/>
          <a:p>
            <a:r>
              <a:rPr lang="en-US" dirty="0"/>
              <a:t>General Illustration of Work by a Couple</a:t>
            </a:r>
          </a:p>
          <a:p>
            <a:endParaRPr lang="en-US" dirty="0"/>
          </a:p>
          <a:p>
            <a:endParaRPr lang="en-US" dirty="0"/>
          </a:p>
          <a:p>
            <a:endParaRPr lang="en-US" dirty="0"/>
          </a:p>
          <a:p>
            <a:r>
              <a:rPr lang="en-US" dirty="0"/>
              <a:t>General Expression for Work by a Couple</a:t>
            </a:r>
          </a:p>
          <a:p>
            <a:pPr lvl="1"/>
            <a:r>
              <a:rPr lang="en-US" i="1" dirty="0" err="1"/>
              <a:t>dU</a:t>
            </a:r>
            <a:r>
              <a:rPr lang="en-US" dirty="0"/>
              <a:t> = </a:t>
            </a:r>
            <a:r>
              <a:rPr lang="en-US" i="1" dirty="0"/>
              <a:t>M </a:t>
            </a:r>
            <a:r>
              <a:rPr lang="en-US" i="1" dirty="0" err="1"/>
              <a:t>dθ</a:t>
            </a:r>
            <a:endParaRPr lang="en-US" i="1" dirty="0"/>
          </a:p>
          <a:p>
            <a:pPr lvl="1"/>
            <a:endParaRPr lang="en-US" b="1" i="1" dirty="0"/>
          </a:p>
          <a:p>
            <a:pPr lvl="1"/>
            <a:endParaRPr lang="en-US" b="1" i="1" dirty="0"/>
          </a:p>
          <a:p>
            <a:pPr lvl="1"/>
            <a:endParaRPr lang="en-US" b="1" i="1" dirty="0"/>
          </a:p>
          <a:p>
            <a:r>
              <a:rPr lang="en-US" dirty="0"/>
              <a:t>Sign Convention</a:t>
            </a:r>
          </a:p>
          <a:p>
            <a:pPr lvl="1"/>
            <a:r>
              <a:rPr lang="en-US" dirty="0"/>
              <a:t>Positive if couple acts in the same sense as rotation.</a:t>
            </a:r>
          </a:p>
          <a:p>
            <a:pPr lvl="1"/>
            <a:r>
              <a:rPr lang="en-US" dirty="0"/>
              <a:t>Negative if couple acts in the opposite sense as rotation.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2200" y="1361588"/>
            <a:ext cx="1371600" cy="182066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21842" y="3597458"/>
            <a:ext cx="3657600" cy="2565330"/>
          </a:xfrm>
          <a:prstGeom prst="rect">
            <a:avLst/>
          </a:prstGeom>
        </p:spPr>
      </p:pic>
    </p:spTree>
    <p:extLst>
      <p:ext uri="{BB962C8B-B14F-4D97-AF65-F5344CB8AC3E}">
        <p14:creationId xmlns:p14="http://schemas.microsoft.com/office/powerpoint/2010/main" val="145698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 Dimensions and Units of Work</a:t>
            </a:r>
          </a:p>
        </p:txBody>
      </p:sp>
      <p:sp>
        <p:nvSpPr>
          <p:cNvPr id="3" name="Content Placeholder 2"/>
          <p:cNvSpPr>
            <a:spLocks noGrp="1"/>
          </p:cNvSpPr>
          <p:nvPr>
            <p:ph idx="1"/>
          </p:nvPr>
        </p:nvSpPr>
        <p:spPr>
          <a:xfrm>
            <a:off x="838200" y="1361588"/>
            <a:ext cx="10515600" cy="5288594"/>
          </a:xfrm>
        </p:spPr>
        <p:txBody>
          <a:bodyPr>
            <a:normAutofit/>
          </a:bodyPr>
          <a:lstStyle/>
          <a:p>
            <a:r>
              <a:rPr lang="en-US" dirty="0"/>
              <a:t>Dimensions</a:t>
            </a:r>
          </a:p>
          <a:p>
            <a:pPr lvl="1"/>
            <a:r>
              <a:rPr lang="en-US" dirty="0"/>
              <a:t>(Force) × (Distance)</a:t>
            </a:r>
          </a:p>
          <a:p>
            <a:endParaRPr lang="en-US" dirty="0"/>
          </a:p>
          <a:p>
            <a:r>
              <a:rPr lang="en-US" dirty="0"/>
              <a:t>SI Units</a:t>
            </a:r>
          </a:p>
          <a:p>
            <a:pPr lvl="1"/>
            <a:r>
              <a:rPr lang="en-US" dirty="0"/>
              <a:t>Joule (J)</a:t>
            </a:r>
          </a:p>
          <a:p>
            <a:pPr lvl="1"/>
            <a:r>
              <a:rPr lang="en-US" dirty="0"/>
              <a:t>J = </a:t>
            </a:r>
            <a:r>
              <a:rPr lang="en-US" dirty="0" err="1"/>
              <a:t>N·m</a:t>
            </a:r>
            <a:endParaRPr lang="en-US" dirty="0"/>
          </a:p>
          <a:p>
            <a:endParaRPr lang="en-US" dirty="0"/>
          </a:p>
          <a:p>
            <a:r>
              <a:rPr lang="en-US" dirty="0"/>
              <a:t>U.S. Customary Units</a:t>
            </a:r>
          </a:p>
          <a:p>
            <a:pPr lvl="1"/>
            <a:r>
              <a:rPr lang="en-US" dirty="0"/>
              <a:t>foot-pound (ft-lb)</a:t>
            </a:r>
          </a:p>
          <a:p>
            <a:pPr lvl="1"/>
            <a:r>
              <a:rPr lang="en-US" dirty="0"/>
              <a:t>Not to be confused with moment which is pound-foot (</a:t>
            </a:r>
            <a:r>
              <a:rPr lang="en-US" dirty="0" err="1"/>
              <a:t>lb-ft</a:t>
            </a:r>
            <a:r>
              <a:rPr lang="en-US" dirty="0"/>
              <a:t>) and a vector quantity, whereas work is a scalar quantity.</a:t>
            </a:r>
          </a:p>
        </p:txBody>
      </p:sp>
    </p:spTree>
    <p:extLst>
      <p:ext uri="{BB962C8B-B14F-4D97-AF65-F5344CB8AC3E}">
        <p14:creationId xmlns:p14="http://schemas.microsoft.com/office/powerpoint/2010/main" val="919290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7/2 – Virtual Work</a:t>
            </a:r>
          </a:p>
        </p:txBody>
      </p:sp>
      <p:sp>
        <p:nvSpPr>
          <p:cNvPr id="3" name="Content Placeholder 2"/>
          <p:cNvSpPr>
            <a:spLocks noGrp="1"/>
          </p:cNvSpPr>
          <p:nvPr>
            <p:ph idx="1"/>
          </p:nvPr>
        </p:nvSpPr>
        <p:spPr>
          <a:xfrm>
            <a:off x="838200" y="1361588"/>
            <a:ext cx="10515600" cy="5288594"/>
          </a:xfrm>
        </p:spPr>
        <p:txBody>
          <a:bodyPr>
            <a:normAutofit/>
          </a:bodyPr>
          <a:lstStyle/>
          <a:p>
            <a:r>
              <a:rPr lang="en-US" dirty="0"/>
              <a:t>Virtual Displacement</a:t>
            </a:r>
          </a:p>
          <a:p>
            <a:pPr lvl="1">
              <a:spcAft>
                <a:spcPts val="1200"/>
              </a:spcAft>
            </a:pPr>
            <a:r>
              <a:rPr lang="en-US" dirty="0"/>
              <a:t>Does not actually exist, but is assumed to exist.</a:t>
            </a:r>
          </a:p>
          <a:p>
            <a:pPr lvl="1">
              <a:spcAft>
                <a:spcPts val="1200"/>
              </a:spcAft>
            </a:pPr>
            <a:r>
              <a:rPr lang="en-US" dirty="0"/>
              <a:t>Infinitesimal in size.</a:t>
            </a:r>
          </a:p>
          <a:p>
            <a:pPr lvl="1">
              <a:spcAft>
                <a:spcPts val="1200"/>
              </a:spcAft>
            </a:pPr>
            <a:r>
              <a:rPr lang="en-US" dirty="0"/>
              <a:t>Consistent with the constrains of the system.</a:t>
            </a:r>
          </a:p>
          <a:p>
            <a:pPr lvl="1">
              <a:spcAft>
                <a:spcPts val="1200"/>
              </a:spcAft>
            </a:pPr>
            <a:r>
              <a:rPr lang="en-US" dirty="0"/>
              <a:t>Instantaneous in time.</a:t>
            </a:r>
          </a:p>
          <a:p>
            <a:pPr lvl="1"/>
            <a:endParaRPr lang="en-US" dirty="0"/>
          </a:p>
          <a:p>
            <a:r>
              <a:rPr lang="en-US" dirty="0"/>
              <a:t>Virtual Work done by a Force and Couple</a:t>
            </a:r>
          </a:p>
          <a:p>
            <a:pPr lvl="1"/>
            <a:r>
              <a:rPr lang="en-US" i="1" dirty="0" err="1"/>
              <a:t>δU</a:t>
            </a:r>
            <a:r>
              <a:rPr lang="en-US" dirty="0"/>
              <a:t> = </a:t>
            </a:r>
            <a:r>
              <a:rPr lang="en-US" b="1" dirty="0" err="1"/>
              <a:t>F</a:t>
            </a:r>
            <a:r>
              <a:rPr lang="en-US" dirty="0" err="1"/>
              <a:t>·</a:t>
            </a:r>
            <a:r>
              <a:rPr lang="en-US" i="1" dirty="0" err="1"/>
              <a:t>d</a:t>
            </a:r>
            <a:r>
              <a:rPr lang="en-US" b="1" dirty="0" err="1"/>
              <a:t>r</a:t>
            </a:r>
            <a:r>
              <a:rPr lang="en-US" b="1" dirty="0"/>
              <a:t>  </a:t>
            </a:r>
            <a:r>
              <a:rPr lang="en-US" dirty="0"/>
              <a:t>or  </a:t>
            </a:r>
            <a:r>
              <a:rPr lang="en-US" i="1" dirty="0" err="1"/>
              <a:t>δU</a:t>
            </a:r>
            <a:r>
              <a:rPr lang="en-US" i="1" dirty="0"/>
              <a:t> </a:t>
            </a:r>
            <a:r>
              <a:rPr lang="en-US" dirty="0"/>
              <a:t>=</a:t>
            </a:r>
            <a:r>
              <a:rPr lang="en-US" i="1" dirty="0"/>
              <a:t> F</a:t>
            </a:r>
            <a:r>
              <a:rPr lang="en-US" dirty="0"/>
              <a:t> </a:t>
            </a:r>
            <a:r>
              <a:rPr lang="el-GR" i="1" dirty="0"/>
              <a:t>δ</a:t>
            </a:r>
            <a:r>
              <a:rPr lang="en-US" i="1" dirty="0"/>
              <a:t>s </a:t>
            </a:r>
            <a:r>
              <a:rPr lang="en-US" dirty="0"/>
              <a:t>cos </a:t>
            </a:r>
            <a:r>
              <a:rPr lang="el-GR" i="1" dirty="0"/>
              <a:t>α</a:t>
            </a:r>
            <a:endParaRPr lang="en-US" i="1" dirty="0"/>
          </a:p>
          <a:p>
            <a:pPr lvl="1"/>
            <a:r>
              <a:rPr lang="en-US" i="1" dirty="0" err="1"/>
              <a:t>δU</a:t>
            </a:r>
            <a:r>
              <a:rPr lang="en-US" dirty="0"/>
              <a:t> = </a:t>
            </a:r>
            <a:r>
              <a:rPr lang="en-US" i="1" dirty="0"/>
              <a:t>M </a:t>
            </a:r>
            <a:r>
              <a:rPr lang="en-US" i="1" dirty="0" err="1"/>
              <a:t>δθ</a:t>
            </a:r>
            <a:endParaRPr lang="en-US" i="1"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627983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7/3 Equilibrium</a:t>
            </a:r>
          </a:p>
        </p:txBody>
      </p:sp>
      <p:sp>
        <p:nvSpPr>
          <p:cNvPr id="3" name="Content Placeholder 2"/>
          <p:cNvSpPr>
            <a:spLocks noGrp="1"/>
          </p:cNvSpPr>
          <p:nvPr>
            <p:ph idx="1"/>
          </p:nvPr>
        </p:nvSpPr>
        <p:spPr/>
        <p:txBody>
          <a:bodyPr/>
          <a:lstStyle/>
          <a:p>
            <a:r>
              <a:rPr lang="en-US" dirty="0"/>
              <a:t>Equilibrium of a Particle</a:t>
            </a:r>
          </a:p>
          <a:p>
            <a:endParaRPr lang="en-US" dirty="0"/>
          </a:p>
          <a:p>
            <a:r>
              <a:rPr lang="en-US" dirty="0"/>
              <a:t>Virtual Work done on the Particle</a:t>
            </a:r>
          </a:p>
          <a:p>
            <a:endParaRPr lang="en-US" dirty="0"/>
          </a:p>
          <a:p>
            <a:endParaRPr lang="en-US" dirty="0"/>
          </a:p>
          <a:p>
            <a:r>
              <a:rPr lang="en-US" dirty="0"/>
              <a:t>Scalar Expression of Virtual Work</a:t>
            </a:r>
          </a:p>
          <a:p>
            <a:endParaRPr lang="en-US" dirty="0"/>
          </a:p>
          <a:p>
            <a:endParaRPr lang="en-US" dirty="0"/>
          </a:p>
          <a:p>
            <a:endParaRPr lang="en-US" dirty="0"/>
          </a:p>
          <a:p>
            <a:r>
              <a:rPr lang="en-US" dirty="0"/>
              <a:t>Result</a:t>
            </a:r>
          </a:p>
          <a:p>
            <a:pPr lvl="1"/>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42120" y="1361588"/>
            <a:ext cx="2011680" cy="360356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204160" y="3001153"/>
            <a:ext cx="4572000" cy="32443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1204160" y="4560401"/>
            <a:ext cx="6118688" cy="854968"/>
          </a:xfrm>
          <a:prstGeom prst="rect">
            <a:avLst/>
          </a:prstGeom>
        </p:spPr>
      </p:pic>
    </p:spTree>
    <p:extLst>
      <p:ext uri="{BB962C8B-B14F-4D97-AF65-F5344CB8AC3E}">
        <p14:creationId xmlns:p14="http://schemas.microsoft.com/office/powerpoint/2010/main" val="4158162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2071</Words>
  <Application>Microsoft Office PowerPoint</Application>
  <PresentationFormat>Widescreen</PresentationFormat>
  <Paragraphs>319</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Source Sans Pro</vt:lpstr>
      <vt:lpstr>Times New Roman</vt:lpstr>
      <vt:lpstr>Office Theme</vt:lpstr>
      <vt:lpstr>CHAPTER 7 VIRTUAL WORK </vt:lpstr>
      <vt:lpstr>Article 7/1  Introduction</vt:lpstr>
      <vt:lpstr>Article 7/2  Work</vt:lpstr>
      <vt:lpstr>Article 7/2 – Sign Convention</vt:lpstr>
      <vt:lpstr>Article 7/2 – General Situation</vt:lpstr>
      <vt:lpstr>Article 7/2 – Work of a Couple</vt:lpstr>
      <vt:lpstr>Article 7/2 – Dimensions and Units of Work</vt:lpstr>
      <vt:lpstr>Article 7/2 – Virtual Work</vt:lpstr>
      <vt:lpstr>Article 7/3 Equilibrium</vt:lpstr>
      <vt:lpstr>Article 7/3 – Equilibrium of a Rigid Body</vt:lpstr>
      <vt:lpstr>Article 7/3 – Equilibrium of Ideal Systems of Rigid Bodies</vt:lpstr>
      <vt:lpstr>Article 7/3 – Other Types of Forces to Consider</vt:lpstr>
      <vt:lpstr>Article 7/3 – Principle of Virtual Work (1 of 2)</vt:lpstr>
      <vt:lpstr>Article 7/3 – Principle of Virtual Work (2 of 2)</vt:lpstr>
      <vt:lpstr>Article 7/3 – Degrees of Freedom (1 of 2)</vt:lpstr>
      <vt:lpstr>Article 7/3 – Degrees of Freedom (2 of 2)</vt:lpstr>
      <vt:lpstr>Article 7/3 – Systems with Friction (1 of 2)</vt:lpstr>
      <vt:lpstr>Article 7/3 – Systems with Friction (2 of 2)</vt:lpstr>
      <vt:lpstr>Article 7/3 – Mechanical Efficiency (1 of 3)</vt:lpstr>
      <vt:lpstr>Article 7/3 – Mechanical Efficiency (2 of 3)</vt:lpstr>
      <vt:lpstr>Article 7/3 – Mechanical Efficiency (3 of 3)</vt:lpstr>
      <vt:lpstr>Article 7/3 – Sample Problem 7/1 (1 of 3)</vt:lpstr>
      <vt:lpstr>Article 7/3 – Sample Problem 7/1 (2 of 3)</vt:lpstr>
      <vt:lpstr>Article 7/3 – Sample Problem 7/1 (3 of 3)</vt:lpstr>
      <vt:lpstr>Article 7/3 – Sample Problem 7/2 (1 of 3)</vt:lpstr>
      <vt:lpstr>Article 7/3 – Sample Problem 7/2 (2 of 3)</vt:lpstr>
      <vt:lpstr>Article 7/3 – Sample Problem 7/2 (3 of 3)</vt:lpstr>
      <vt:lpstr>Article 7/3 – Sample Problem 7/3 (1 of 3)</vt:lpstr>
      <vt:lpstr>Article 7/3 – Sample Problem 7/3 (2 of 3)</vt:lpstr>
      <vt:lpstr>Article 7/3 – Sample Problem 7/3 (3 of 3)</vt:lpstr>
      <vt:lpstr>Article 7/4  Potential Energy and Stability</vt:lpstr>
      <vt:lpstr>Article 7/4 – Elastic Potential Energy (cont.)</vt:lpstr>
      <vt:lpstr>Article 7/4 – Torsional Springs</vt:lpstr>
      <vt:lpstr>Article 7/4 – Gravitational Potential Energy (1 of 3)</vt:lpstr>
      <vt:lpstr>Article 7/4 – Gravitational Potential Energy (2 of 2)</vt:lpstr>
      <vt:lpstr>Article 7/4 – Gravitational Potential Energy (3 of 3)</vt:lpstr>
      <vt:lpstr>Article 7/4 – The Principle of Virtual Work Restated</vt:lpstr>
      <vt:lpstr>Article 7/4 – Active Force Diagrams</vt:lpstr>
      <vt:lpstr>Article 7/4 – Stability of Equilibrium (1 of 2)</vt:lpstr>
      <vt:lpstr>Article 7/4 – Stability of Equilibrium (2 of 2)</vt:lpstr>
      <vt:lpstr>Article 7/4 – Sample Problem 7/4 (1 of 3)</vt:lpstr>
      <vt:lpstr>Article 7/4 – Sample Problem 7/4 (2 of 3)</vt:lpstr>
      <vt:lpstr>Article 7/4 – Sample Problem 7/4 (3 of 3)</vt:lpstr>
      <vt:lpstr>Article 7/4 – Sample Problem 7/5 (1 of 3)</vt:lpstr>
      <vt:lpstr>Article 7/4 – Sample Problem 7/5 (2 of 3)</vt:lpstr>
      <vt:lpstr>Article 7/4 – Sample Problem 7/5 (2 of 3)</vt:lpstr>
      <vt:lpstr>Article 7/4 – Sample Problem 7/6 (1 of 4)</vt:lpstr>
      <vt:lpstr>Article 7/4 – Sample Problem 7/6 (2 of 4)</vt:lpstr>
      <vt:lpstr>Article 7/4 – Sample Problem 7/6 (3 of 4)</vt:lpstr>
      <vt:lpstr>Article 7/4 – Sample Problem 7/6 (3 of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91</cp:revision>
  <dcterms:created xsi:type="dcterms:W3CDTF">2018-02-20T02:32:50Z</dcterms:created>
  <dcterms:modified xsi:type="dcterms:W3CDTF">2018-08-04T01:38:09Z</dcterms:modified>
</cp:coreProperties>
</file>